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261" r:id="rId3"/>
    <p:sldId id="258" r:id="rId4"/>
    <p:sldId id="262" r:id="rId5"/>
    <p:sldId id="303" r:id="rId6"/>
    <p:sldId id="263" r:id="rId7"/>
    <p:sldId id="283" r:id="rId8"/>
    <p:sldId id="304" r:id="rId9"/>
    <p:sldId id="265" r:id="rId10"/>
    <p:sldId id="264" r:id="rId11"/>
    <p:sldId id="266" r:id="rId12"/>
    <p:sldId id="287" r:id="rId13"/>
    <p:sldId id="289" r:id="rId14"/>
    <p:sldId id="308" r:id="rId15"/>
    <p:sldId id="295" r:id="rId16"/>
    <p:sldId id="290" r:id="rId17"/>
    <p:sldId id="292" r:id="rId18"/>
    <p:sldId id="272" r:id="rId19"/>
    <p:sldId id="268" r:id="rId20"/>
    <p:sldId id="294" r:id="rId21"/>
    <p:sldId id="298" r:id="rId22"/>
    <p:sldId id="299" r:id="rId23"/>
    <p:sldId id="275" r:id="rId24"/>
    <p:sldId id="267" r:id="rId25"/>
    <p:sldId id="296" r:id="rId26"/>
    <p:sldId id="297" r:id="rId27"/>
    <p:sldId id="307" r:id="rId28"/>
    <p:sldId id="301" r:id="rId29"/>
    <p:sldId id="305" r:id="rId30"/>
    <p:sldId id="306" r:id="rId31"/>
    <p:sldId id="293" r:id="rId32"/>
    <p:sldId id="271" r:id="rId33"/>
    <p:sldId id="288" r:id="rId34"/>
    <p:sldId id="27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007095"/>
    <a:srgbClr val="418A9D"/>
    <a:srgbClr val="04396C"/>
    <a:srgbClr val="393939"/>
    <a:srgbClr val="1E3252"/>
    <a:srgbClr val="6497B1"/>
    <a:srgbClr val="AEAFA9"/>
    <a:srgbClr val="BCDEE3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501" autoAdjust="0"/>
  </p:normalViewPr>
  <p:slideViewPr>
    <p:cSldViewPr snapToGrid="0" showGuides="1">
      <p:cViewPr varScale="1">
        <p:scale>
          <a:sx n="100" d="100"/>
          <a:sy n="100" d="100"/>
        </p:scale>
        <p:origin x="90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DownLoad\Repor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교통사고 발생 추세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사고건수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Sheet1!$C$3:$L$3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Sheet1!$C$4:$L$4</c:f>
              <c:numCache>
                <c:formatCode>#,##0</c:formatCode>
                <c:ptCount val="10"/>
                <c:pt idx="0">
                  <c:v>226878</c:v>
                </c:pt>
                <c:pt idx="1">
                  <c:v>221711</c:v>
                </c:pt>
                <c:pt idx="2">
                  <c:v>223656</c:v>
                </c:pt>
                <c:pt idx="3">
                  <c:v>215354</c:v>
                </c:pt>
                <c:pt idx="4">
                  <c:v>223552</c:v>
                </c:pt>
                <c:pt idx="5">
                  <c:v>232035</c:v>
                </c:pt>
                <c:pt idx="6">
                  <c:v>220917</c:v>
                </c:pt>
                <c:pt idx="7">
                  <c:v>216335</c:v>
                </c:pt>
                <c:pt idx="8">
                  <c:v>217148</c:v>
                </c:pt>
                <c:pt idx="9">
                  <c:v>229600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799200"/>
        <c:axId val="126591824"/>
      </c:lineChart>
      <c:lineChart>
        <c:grouping val="standard"/>
        <c:varyColors val="0"/>
        <c:ser>
          <c:idx val="1"/>
          <c:order val="1"/>
          <c:tx>
            <c:v>사망자수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Sheet1!$C$9:$L$9</c:f>
              <c:numCache>
                <c:formatCode>#,##0</c:formatCode>
                <c:ptCount val="10"/>
                <c:pt idx="0">
                  <c:v>5505</c:v>
                </c:pt>
                <c:pt idx="1">
                  <c:v>5229</c:v>
                </c:pt>
                <c:pt idx="2">
                  <c:v>5392</c:v>
                </c:pt>
                <c:pt idx="3">
                  <c:v>5092</c:v>
                </c:pt>
                <c:pt idx="4">
                  <c:v>4762</c:v>
                </c:pt>
                <c:pt idx="5">
                  <c:v>4621</c:v>
                </c:pt>
                <c:pt idx="6">
                  <c:v>4292</c:v>
                </c:pt>
                <c:pt idx="7">
                  <c:v>4185</c:v>
                </c:pt>
                <c:pt idx="8">
                  <c:v>3781</c:v>
                </c:pt>
                <c:pt idx="9">
                  <c:v>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6-4E2A-B7A9-46CEF96FA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826000"/>
        <c:axId val="126594320"/>
      </c:lineChart>
      <c:catAx>
        <c:axId val="200799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1824"/>
        <c:crosses val="autoZero"/>
        <c:auto val="1"/>
        <c:lblAlgn val="ctr"/>
        <c:lblOffset val="100"/>
        <c:noMultiLvlLbl val="0"/>
      </c:catAx>
      <c:valAx>
        <c:axId val="12659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사고건수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799200"/>
        <c:crosses val="autoZero"/>
        <c:crossBetween val="between"/>
      </c:valAx>
      <c:valAx>
        <c:axId val="126594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사망자수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826000"/>
        <c:crosses val="max"/>
        <c:crossBetween val="between"/>
      </c:valAx>
      <c:catAx>
        <c:axId val="2008260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6594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2C222-284D-4499-BCCB-A109514B0C81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52BA-AE87-438D-A8D2-826A84952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2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장</a:t>
            </a:r>
            <a:r>
              <a:rPr lang="en-US" altLang="ko-KR" dirty="0"/>
              <a:t>/</a:t>
            </a:r>
            <a:r>
              <a:rPr lang="ko-KR" altLang="en-US" dirty="0"/>
              <a:t>단점이 존재해서 이것이 과연 가능한 것인가</a:t>
            </a:r>
            <a:r>
              <a:rPr lang="en-US" altLang="ko-KR" dirty="0"/>
              <a:t>? </a:t>
            </a:r>
            <a:r>
              <a:rPr lang="ko-KR" altLang="en-US" dirty="0"/>
              <a:t>를 검증하기 위해 과제를 정하고 진행해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7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7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Exe </a:t>
            </a:r>
            <a:r>
              <a:rPr lang="ko-KR" altLang="en-US" dirty="0"/>
              <a:t>실행 </a:t>
            </a:r>
            <a:r>
              <a:rPr lang="en-US" altLang="ko-KR" dirty="0"/>
              <a:t>-&gt; </a:t>
            </a:r>
            <a:r>
              <a:rPr lang="ko-KR" altLang="en-US" dirty="0"/>
              <a:t>경로설정 </a:t>
            </a:r>
            <a:r>
              <a:rPr lang="en-US" altLang="ko-KR" dirty="0"/>
              <a:t>-&gt; </a:t>
            </a:r>
            <a:r>
              <a:rPr lang="ko-KR" altLang="en-US" dirty="0"/>
              <a:t>파일 하나 선택 </a:t>
            </a:r>
            <a:r>
              <a:rPr lang="en-US" altLang="ko-KR" dirty="0"/>
              <a:t>-&gt; RUN / </a:t>
            </a:r>
            <a:r>
              <a:rPr lang="ko-KR" altLang="en-US" dirty="0"/>
              <a:t>각 </a:t>
            </a:r>
            <a:r>
              <a:rPr lang="ko-KR" altLang="en-US" dirty="0" err="1"/>
              <a:t>경우별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 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252BA-AE87-438D-A8D2-826A849520B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6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i.readthedocs.io/en/latest/computer_vision/cnn/alexnet.html" TargetMode="External"/><Relationship Id="rId4" Type="http://schemas.openxmlformats.org/officeDocument/2006/relationships/hyperlink" Target="https://kevinthegrey.tistory.com/14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39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0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gif"/><Relationship Id="rId5" Type="http://schemas.openxmlformats.org/officeDocument/2006/relationships/image" Target="../media/image102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gif"/><Relationship Id="rId5" Type="http://schemas.openxmlformats.org/officeDocument/2006/relationships/image" Target="../media/image106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www.dbpia.co.kr/journal/articleDetail?nodeId=NODE09346417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807807" y="2390663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자동차 상태 분석을 위한 </a:t>
            </a:r>
            <a:r>
              <a:rPr lang="en-US" altLang="ko-KR" sz="4800" spc="-300" dirty="0">
                <a:solidFill>
                  <a:schemeClr val="bg1"/>
                </a:solidFill>
              </a:rPr>
              <a:t>Sim2Real </a:t>
            </a: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딥러닝 기반 자동차 동작 인식 시스템</a:t>
            </a:r>
            <a:endParaRPr lang="en-US" altLang="ko-KR" sz="4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39528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18300" y="4346555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38</a:t>
            </a:r>
            <a:r>
              <a:rPr lang="ko-KR" altLang="en-US" sz="2000" dirty="0">
                <a:solidFill>
                  <a:schemeClr val="bg1"/>
                </a:solidFill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여기에 팀 이름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4589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전기컴퓨터공학부 정보컴퓨터공학 </a:t>
            </a:r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 </a:t>
            </a:r>
            <a:r>
              <a:rPr lang="en-US" altLang="ko-KR" sz="1200" dirty="0">
                <a:solidFill>
                  <a:schemeClr val="bg1"/>
                </a:solidFill>
              </a:rPr>
              <a:t>38</a:t>
            </a:r>
            <a:r>
              <a:rPr lang="ko-KR" altLang="en-US" sz="1200" dirty="0">
                <a:solidFill>
                  <a:schemeClr val="bg1"/>
                </a:solidFill>
              </a:rPr>
              <a:t>조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EE83D-2C59-48E5-9FC0-24BFC51F2D2E}"/>
              </a:ext>
            </a:extLst>
          </p:cNvPr>
          <p:cNvSpPr txBox="1"/>
          <p:nvPr/>
        </p:nvSpPr>
        <p:spPr>
          <a:xfrm>
            <a:off x="5080339" y="501981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201524582 – </a:t>
            </a:r>
            <a:r>
              <a:rPr lang="ko-KR" altLang="en-US" sz="1600" dirty="0" err="1">
                <a:solidFill>
                  <a:schemeClr val="bg1"/>
                </a:solidFill>
              </a:rPr>
              <a:t>정희석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201524527 – </a:t>
            </a:r>
            <a:r>
              <a:rPr lang="ko-KR" altLang="en-US" sz="1600" dirty="0">
                <a:solidFill>
                  <a:schemeClr val="bg1"/>
                </a:solidFill>
              </a:rPr>
              <a:t>이석준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201524473 – </a:t>
            </a:r>
            <a:r>
              <a:rPr lang="ko-KR" altLang="en-US" sz="1600" dirty="0">
                <a:solidFill>
                  <a:schemeClr val="bg1"/>
                </a:solidFill>
              </a:rPr>
              <a:t>방형진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049972" y="5562125"/>
              <a:ext cx="1996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Environment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403028"/>
            <a:chOff x="2028825" y="5485953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38458" y="5581204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Simulator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457262" y="5581204"/>
              <a:ext cx="1181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Vehicle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52283" y="5541147"/>
            <a:ext cx="2038350" cy="403028"/>
            <a:chOff x="2028825" y="5485953"/>
            <a:chExt cx="2038350" cy="40302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318478" y="5581204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OS &amp; Language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altLang="ko-KR" sz="16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Hardware: </a:t>
            </a:r>
          </a:p>
          <a:p>
            <a:r>
              <a:rPr lang="en-US" altLang="ko-KR" sz="1600" spc="-75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Logitech G29 racing wheel</a:t>
            </a:r>
          </a:p>
          <a:p>
            <a:endParaRPr lang="en-US" altLang="ko-KR" sz="1600" spc="-75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Software:         </a:t>
            </a:r>
            <a:r>
              <a:rPr lang="en-US" altLang="ko-KR" sz="1600" kern="100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EuroTruck</a:t>
            </a:r>
            <a:r>
              <a:rPr lang="en-US" altLang="ko-KR" sz="1600" kern="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Simulator 2</a:t>
            </a:r>
            <a:endParaRPr lang="ko-KR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Elantra 2017</a:t>
            </a: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Hyundai Kona 2017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en-US" altLang="ko-KR" sz="1600" kern="1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OS: Windows 10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Language: Python 3.7.5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Framework: 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Google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Colab</a:t>
            </a:r>
            <a:r>
              <a:rPr lang="ko-KR" altLang="en-US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TensorFlow 2.3.0</a:t>
            </a:r>
            <a:endParaRPr lang="ko-KR" altLang="ko-KR" sz="16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74F0-6F5A-4D56-87A1-1F0404D83709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E9FDC8-1C83-46AC-B727-D63F2A94FA9E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FFF3B-3805-4EA3-9DB8-767B261305D7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개발 환경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20650-489A-45E4-B12D-9864C8BCB36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C0598D9-207C-4FD7-BDEE-3F5172B98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81" y="2005321"/>
            <a:ext cx="2519028" cy="202873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6B0A77-6E77-4AE2-BD9B-A3FF491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688" y="2005321"/>
            <a:ext cx="2519027" cy="2028733"/>
          </a:xfrm>
          <a:prstGeom prst="rect">
            <a:avLst/>
          </a:prstGeom>
        </p:spPr>
      </p:pic>
      <p:pic>
        <p:nvPicPr>
          <p:cNvPr id="51" name="그림 50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955D10E9-7130-4C0F-B556-4DF1AD698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284" y="2018499"/>
            <a:ext cx="2519028" cy="20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4CAC5-C74D-4BD9-B1D5-CD4B4CD7FD00}"/>
              </a:ext>
            </a:extLst>
          </p:cNvPr>
          <p:cNvSpPr/>
          <p:nvPr/>
        </p:nvSpPr>
        <p:spPr>
          <a:xfrm>
            <a:off x="0" y="0"/>
            <a:ext cx="608076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68FF6-3658-4606-8829-E833E0EFB199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16EE11-98B7-4683-8EB7-F96C01FC8446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54FAE-08CE-4857-8B7F-3E5F09F62B8E}"/>
              </a:ext>
            </a:extLst>
          </p:cNvPr>
          <p:cNvSpPr txBox="1"/>
          <p:nvPr/>
        </p:nvSpPr>
        <p:spPr>
          <a:xfrm>
            <a:off x="867081" y="2067023"/>
            <a:ext cx="4467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진행 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수집 및 분석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방형진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데이터 정규화 및 모델링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정희석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</a:rPr>
              <a:t>예측 </a:t>
            </a:r>
            <a:r>
              <a:rPr lang="en-US" altLang="ko-KR" sz="2000" b="1" dirty="0">
                <a:solidFill>
                  <a:schemeClr val="bg1"/>
                </a:solidFill>
              </a:rPr>
              <a:t>GUI</a:t>
            </a:r>
            <a:r>
              <a:rPr lang="ko-KR" altLang="en-US" sz="2000" b="1" dirty="0">
                <a:solidFill>
                  <a:schemeClr val="bg1"/>
                </a:solidFill>
              </a:rPr>
              <a:t> 프로그램 구현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이석준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8F968-549A-4F77-B31F-62B3191705B6}"/>
              </a:ext>
            </a:extLst>
          </p:cNvPr>
          <p:cNvGrpSpPr/>
          <p:nvPr/>
        </p:nvGrpSpPr>
        <p:grpSpPr>
          <a:xfrm>
            <a:off x="6080766" y="0"/>
            <a:ext cx="6111235" cy="6857999"/>
            <a:chOff x="6080766" y="0"/>
            <a:chExt cx="6111235" cy="68579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FCFA6D-7003-4AB1-82A9-3ECB7899EC9C}"/>
                </a:ext>
              </a:extLst>
            </p:cNvPr>
            <p:cNvSpPr/>
            <p:nvPr/>
          </p:nvSpPr>
          <p:spPr>
            <a:xfrm>
              <a:off x="6080766" y="0"/>
              <a:ext cx="6111234" cy="6857999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트럭, 버스, 엔진, 거리이(가) 표시된 사진&#10;&#10;자동 생성된 설명">
              <a:extLst>
                <a:ext uri="{FF2B5EF4-FFF2-40B4-BE49-F238E27FC236}">
                  <a16:creationId xmlns:a16="http://schemas.microsoft.com/office/drawing/2014/main" id="{782521AF-D8FE-425E-AF73-CCE8DA89E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80767" y="665022"/>
              <a:ext cx="6111234" cy="554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904240" y="3278027"/>
            <a:ext cx="2016247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예측할 동작 종류 결정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프로그램에서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가상 데이터 수집 및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655044" y="3298386"/>
            <a:ext cx="2016251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차량 데이터와 비교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시뮬레이션 데이터 정규화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413602" y="3298387"/>
            <a:ext cx="20569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모델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개량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179912" y="3298386"/>
            <a:ext cx="204145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결과 출력 용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작성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진행 과정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3FC12324-9B5F-440B-A237-EB56B4DC8F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6" y="4473526"/>
            <a:ext cx="2022191" cy="1226234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98A4F43-1E53-432B-B203-0D9303B9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16" y="3909264"/>
            <a:ext cx="2005418" cy="1802693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B820E3-023A-419B-B3CD-A7475B02C6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2" y="4425908"/>
            <a:ext cx="2168901" cy="1286050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F714267-5E5F-47EB-9885-8DBDEAA463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21" y="4473527"/>
            <a:ext cx="3051736" cy="12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9">
            <a:extLst>
              <a:ext uri="{FF2B5EF4-FFF2-40B4-BE49-F238E27FC236}">
                <a16:creationId xmlns:a16="http://schemas.microsoft.com/office/drawing/2014/main" id="{32938A2D-FF24-4C2B-9E32-070F10351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80568"/>
              </p:ext>
            </p:extLst>
          </p:nvPr>
        </p:nvGraphicFramePr>
        <p:xfrm>
          <a:off x="4083740" y="2983350"/>
          <a:ext cx="4004595" cy="3205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865">
                  <a:extLst>
                    <a:ext uri="{9D8B030D-6E8A-4147-A177-3AD203B41FA5}">
                      <a16:colId xmlns:a16="http://schemas.microsoft.com/office/drawing/2014/main" val="251023580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355941635"/>
                    </a:ext>
                  </a:extLst>
                </a:gridCol>
                <a:gridCol w="1334865">
                  <a:extLst>
                    <a:ext uri="{9D8B030D-6E8A-4147-A177-3AD203B41FA5}">
                      <a16:colId xmlns:a16="http://schemas.microsoft.com/office/drawing/2014/main" val="2221494426"/>
                    </a:ext>
                  </a:extLst>
                </a:gridCol>
              </a:tblGrid>
              <a:tr h="11918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3529643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</a:t>
                      </a:r>
                      <a:r>
                        <a:rPr lang="en-US" altLang="ko-KR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우회전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16585"/>
                  </a:ext>
                </a:extLst>
              </a:tr>
              <a:tr h="120444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936958"/>
                  </a:ext>
                </a:extLst>
              </a:tr>
              <a:tr h="404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 커브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차선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00121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예측 대상 차량의 동작 결정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F44A8-C5D3-4C39-9C45-67D5460FE69C}"/>
              </a:ext>
            </a:extLst>
          </p:cNvPr>
          <p:cNvSpPr txBox="1"/>
          <p:nvPr/>
        </p:nvSpPr>
        <p:spPr>
          <a:xfrm>
            <a:off x="1603548" y="1908696"/>
            <a:ext cx="900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가장 기본이 되는 차량의 동작에는 직진</a:t>
            </a:r>
            <a:r>
              <a:rPr lang="en-US" altLang="ko-KR" sz="2400" dirty="0"/>
              <a:t>, </a:t>
            </a:r>
            <a:r>
              <a:rPr lang="ko-KR" altLang="en-US" sz="2400" dirty="0"/>
              <a:t>정지</a:t>
            </a:r>
            <a:r>
              <a:rPr lang="en-US" altLang="ko-KR" sz="2400" dirty="0"/>
              <a:t>, </a:t>
            </a:r>
            <a:r>
              <a:rPr lang="ko-KR" altLang="en-US" sz="2400" dirty="0"/>
              <a:t>좌</a:t>
            </a:r>
            <a:r>
              <a:rPr lang="en-US" altLang="ko-KR" sz="2400" dirty="0"/>
              <a:t>/</a:t>
            </a:r>
            <a:r>
              <a:rPr lang="ko-KR" altLang="en-US" sz="2400" dirty="0"/>
              <a:t>우회전이 있고</a:t>
            </a:r>
            <a:endParaRPr lang="en-US" altLang="ko-KR" sz="2400" dirty="0"/>
          </a:p>
          <a:p>
            <a:pPr algn="ctr"/>
            <a:r>
              <a:rPr lang="ko-KR" altLang="en-US" sz="2400" dirty="0"/>
              <a:t>추가적으로 커브 주행과 차선 변경이 있다</a:t>
            </a:r>
            <a:r>
              <a:rPr lang="en-US" altLang="ko-KR" sz="2400" dirty="0"/>
              <a:t>.</a:t>
            </a:r>
            <a:endParaRPr lang="ko-KR" altLang="en-US" sz="24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238ED9-5D6C-481A-BE24-6BC7BD102B54}"/>
              </a:ext>
            </a:extLst>
          </p:cNvPr>
          <p:cNvGrpSpPr/>
          <p:nvPr/>
        </p:nvGrpSpPr>
        <p:grpSpPr>
          <a:xfrm>
            <a:off x="4128708" y="2989254"/>
            <a:ext cx="3934583" cy="2656579"/>
            <a:chOff x="7788030" y="2655768"/>
            <a:chExt cx="3934582" cy="265657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E2F3762-0742-4156-A66C-42FDF61F3308}"/>
                </a:ext>
              </a:extLst>
            </p:cNvPr>
            <p:cNvGrpSpPr/>
            <p:nvPr/>
          </p:nvGrpSpPr>
          <p:grpSpPr>
            <a:xfrm>
              <a:off x="7804022" y="2655768"/>
              <a:ext cx="3900963" cy="1177817"/>
              <a:chOff x="7804022" y="2655766"/>
              <a:chExt cx="3900963" cy="1177816"/>
            </a:xfrm>
          </p:grpSpPr>
          <p:pic>
            <p:nvPicPr>
              <p:cNvPr id="1028" name="Picture 4" descr="제로안전/무재해를 위한 안전쇼핑몰">
                <a:extLst>
                  <a:ext uri="{FF2B5EF4-FFF2-40B4-BE49-F238E27FC236}">
                    <a16:creationId xmlns:a16="http://schemas.microsoft.com/office/drawing/2014/main" id="{CCB804FC-237B-423A-8A4E-1A17ADDC8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64" t="19184" r="17754" b="19886"/>
              <a:stretch/>
            </p:blipFill>
            <p:spPr bwMode="auto">
              <a:xfrm>
                <a:off x="7804022" y="2655766"/>
                <a:ext cx="1232502" cy="1166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도로 교통 표지판 색상에 숨겨진 의미">
                <a:extLst>
                  <a:ext uri="{FF2B5EF4-FFF2-40B4-BE49-F238E27FC236}">
                    <a16:creationId xmlns:a16="http://schemas.microsoft.com/office/drawing/2014/main" id="{CD575015-FFD7-4EC1-B4A6-893A1DC8E8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7" t="8766" r="4452" b="6019"/>
              <a:stretch/>
            </p:blipFill>
            <p:spPr bwMode="auto">
              <a:xfrm>
                <a:off x="9112268" y="2661862"/>
                <a:ext cx="1238740" cy="1160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G마켓 - 도로표지판 지시310 좌우회전 고휘도커팅 원형 600">
                <a:extLst>
                  <a:ext uri="{FF2B5EF4-FFF2-40B4-BE49-F238E27FC236}">
                    <a16:creationId xmlns:a16="http://schemas.microsoft.com/office/drawing/2014/main" id="{E000A26E-635A-4A25-B31C-374F86719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9" t="18472" r="17727" b="19330"/>
              <a:stretch/>
            </p:blipFill>
            <p:spPr bwMode="auto">
              <a:xfrm>
                <a:off x="10466245" y="2655766"/>
                <a:ext cx="1238740" cy="1177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건설자재백화점 콘마트::">
              <a:extLst>
                <a:ext uri="{FF2B5EF4-FFF2-40B4-BE49-F238E27FC236}">
                  <a16:creationId xmlns:a16="http://schemas.microsoft.com/office/drawing/2014/main" id="{BFF57182-67AC-4CA8-B319-73DDFC0B1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10001" r="24266" b="27514"/>
            <a:stretch/>
          </p:blipFill>
          <p:spPr bwMode="auto">
            <a:xfrm>
              <a:off x="10449511" y="4502368"/>
              <a:ext cx="1273101" cy="78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FAE61F7-9400-4960-9C34-2AFD2187B604}"/>
                </a:ext>
              </a:extLst>
            </p:cNvPr>
            <p:cNvGrpSpPr/>
            <p:nvPr/>
          </p:nvGrpSpPr>
          <p:grpSpPr>
            <a:xfrm>
              <a:off x="9140108" y="4481350"/>
              <a:ext cx="1198305" cy="830997"/>
              <a:chOff x="650814" y="5326556"/>
              <a:chExt cx="1588893" cy="1005840"/>
            </a:xfrm>
          </p:grpSpPr>
          <p:pic>
            <p:nvPicPr>
              <p:cNvPr id="1034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030BBE0C-29CC-486D-9CA5-B641E7F089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650814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3DA04C9D-DD62-4ECF-AE23-5A5923B30A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r="12934" b="466"/>
              <a:stretch/>
            </p:blipFill>
            <p:spPr bwMode="auto">
              <a:xfrm>
                <a:off x="1481600" y="5326556"/>
                <a:ext cx="758107" cy="1005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7F1472-46F3-4AEB-B1A2-A1EF12F618A4}"/>
                </a:ext>
              </a:extLst>
            </p:cNvPr>
            <p:cNvGrpSpPr/>
            <p:nvPr/>
          </p:nvGrpSpPr>
          <p:grpSpPr>
            <a:xfrm>
              <a:off x="7788030" y="4465923"/>
              <a:ext cx="1240983" cy="830997"/>
              <a:chOff x="2452565" y="5312269"/>
              <a:chExt cx="1588890" cy="1057090"/>
            </a:xfrm>
          </p:grpSpPr>
          <p:pic>
            <p:nvPicPr>
              <p:cNvPr id="1032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9B66EDCD-CD00-4A73-94ED-F8B8A70840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2452565" y="5312269"/>
                <a:ext cx="758106" cy="1042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카테고리 &gt; 도로시설.철도.기타 &gt; 기타 &gt; 갈매기표지판 &gt; 상품상세정보">
                <a:extLst>
                  <a:ext uri="{FF2B5EF4-FFF2-40B4-BE49-F238E27FC236}">
                    <a16:creationId xmlns:a16="http://schemas.microsoft.com/office/drawing/2014/main" id="{C4820E26-7616-455D-81C8-2ABA71E06C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1" t="-272" r="15711" b="1277"/>
              <a:stretch/>
            </p:blipFill>
            <p:spPr bwMode="auto">
              <a:xfrm>
                <a:off x="3283350" y="5326556"/>
                <a:ext cx="758105" cy="1042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41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컴퓨터, 앉아있는, 젊은이(가) 표시된 사진&#10;&#10;자동 생성된 설명">
            <a:extLst>
              <a:ext uri="{FF2B5EF4-FFF2-40B4-BE49-F238E27FC236}">
                <a16:creationId xmlns:a16="http://schemas.microsoft.com/office/drawing/2014/main" id="{91C6BF99-6F69-4697-830D-054F1AEEBC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2049157"/>
            <a:ext cx="2486123" cy="1283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49FEF-0D68-4697-8497-2DDD4407F7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23" y="2050409"/>
            <a:ext cx="3174766" cy="2500195"/>
          </a:xfrm>
          <a:prstGeom prst="rect">
            <a:avLst/>
          </a:prstGeom>
        </p:spPr>
      </p:pic>
      <p:pic>
        <p:nvPicPr>
          <p:cNvPr id="8" name="그림 7" descr="사람, 쥐고있는, 남자, 컴퓨터이(가) 표시된 사진&#10;&#10;자동 생성된 설명">
            <a:extLst>
              <a:ext uri="{FF2B5EF4-FFF2-40B4-BE49-F238E27FC236}">
                <a16:creationId xmlns:a16="http://schemas.microsoft.com/office/drawing/2014/main" id="{624C07DA-F823-4AEF-8969-1E01230C61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98" y="3332852"/>
            <a:ext cx="2486124" cy="12177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71233-09D3-45AF-9022-55BA874DA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091" y="4952591"/>
            <a:ext cx="7550249" cy="15040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56109-D446-42F9-9E81-E53E7BC965BB}"/>
              </a:ext>
            </a:extLst>
          </p:cNvPr>
          <p:cNvSpPr txBox="1"/>
          <p:nvPr/>
        </p:nvSpPr>
        <p:spPr>
          <a:xfrm>
            <a:off x="608944" y="4952591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Euro Truck Simulator 2 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사용</a:t>
            </a:r>
            <a:endParaRPr lang="en-US" altLang="ko-KR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트럭, 버스, 엔진, 거리이(가) 표시된 사진&#10;&#10;자동 생성된 설명">
            <a:extLst>
              <a:ext uri="{FF2B5EF4-FFF2-40B4-BE49-F238E27FC236}">
                <a16:creationId xmlns:a16="http://schemas.microsoft.com/office/drawing/2014/main" id="{BCD29BFE-640B-47B1-9D14-13CE0FCAD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967" y="2007984"/>
            <a:ext cx="3242087" cy="2941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951F2-BC7B-4051-A68F-29148C9CEF32}"/>
              </a:ext>
            </a:extLst>
          </p:cNvPr>
          <p:cNvSpPr txBox="1"/>
          <p:nvPr/>
        </p:nvSpPr>
        <p:spPr>
          <a:xfrm>
            <a:off x="7197008" y="6457890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수집된 데이터 분석용 샘플</a:t>
            </a:r>
            <a:endParaRPr lang="en-US" altLang="ko-KR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8CCB6-D0BD-4031-A87D-E3E6DF047B28}"/>
              </a:ext>
            </a:extLst>
          </p:cNvPr>
          <p:cNvSpPr txBox="1"/>
          <p:nvPr/>
        </p:nvSpPr>
        <p:spPr>
          <a:xfrm>
            <a:off x="8358369" y="455185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코스 맵</a:t>
            </a:r>
            <a:endParaRPr lang="en-US" altLang="ko-KR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AF663-CCBE-4716-9E24-4179F4FD548F}"/>
              </a:ext>
            </a:extLst>
          </p:cNvPr>
          <p:cNvSpPr txBox="1"/>
          <p:nvPr/>
        </p:nvSpPr>
        <p:spPr>
          <a:xfrm>
            <a:off x="5656568" y="458070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장면</a:t>
            </a:r>
            <a:endParaRPr lang="en-US" altLang="ko-KR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4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CA64-A523-4752-B072-CC66E079FE79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5F21E-9CE5-46BA-A6BA-E5B58F819668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D0DF4-2501-4846-B5C2-D3634EE19CC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646BF3-44DB-4017-8507-E620F945A29B}"/>
              </a:ext>
            </a:extLst>
          </p:cNvPr>
          <p:cNvSpPr txBox="1"/>
          <p:nvPr/>
        </p:nvSpPr>
        <p:spPr>
          <a:xfrm>
            <a:off x="339536" y="1264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선별 및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라벨링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F8E1E-3377-4305-A0B9-64B84B753A3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컴퓨터, 테이블, 책상, 대형이(가) 표시된 사진&#10;&#10;자동 생성된 설명">
            <a:extLst>
              <a:ext uri="{FF2B5EF4-FFF2-40B4-BE49-F238E27FC236}">
                <a16:creationId xmlns:a16="http://schemas.microsoft.com/office/drawing/2014/main" id="{B852A488-C939-4608-99E3-67B06E816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53"/>
          <a:stretch/>
        </p:blipFill>
        <p:spPr>
          <a:xfrm>
            <a:off x="233742" y="4678885"/>
            <a:ext cx="5302093" cy="1877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F97580-9B51-4337-9D40-CD9C55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0" y="2216465"/>
            <a:ext cx="7980171" cy="121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543199-0B6A-4600-8712-2F94EF9271AA}"/>
              </a:ext>
            </a:extLst>
          </p:cNvPr>
          <p:cNvSpPr txBox="1"/>
          <p:nvPr/>
        </p:nvSpPr>
        <p:spPr>
          <a:xfrm>
            <a:off x="327444" y="1798483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422FB2-6F5F-4C09-8486-AF7C7530549D}"/>
              </a:ext>
            </a:extLst>
          </p:cNvPr>
          <p:cNvSpPr txBox="1"/>
          <p:nvPr/>
        </p:nvSpPr>
        <p:spPr>
          <a:xfrm>
            <a:off x="292251" y="432757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78B208-3D14-4DD3-B616-9C16E63B4439}"/>
              </a:ext>
            </a:extLst>
          </p:cNvPr>
          <p:cNvGrpSpPr/>
          <p:nvPr/>
        </p:nvGrpSpPr>
        <p:grpSpPr>
          <a:xfrm>
            <a:off x="977153" y="2210006"/>
            <a:ext cx="6129767" cy="4356233"/>
            <a:chOff x="977153" y="2219531"/>
            <a:chExt cx="6129767" cy="43562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AE906E-807D-4D15-9CE3-A88590EECA73}"/>
                </a:ext>
              </a:extLst>
            </p:cNvPr>
            <p:cNvSpPr/>
            <p:nvPr/>
          </p:nvSpPr>
          <p:spPr>
            <a:xfrm>
              <a:off x="977153" y="4697935"/>
              <a:ext cx="112977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98B05B-A5E3-4FE5-9806-2E9938D5AAF8}"/>
                </a:ext>
              </a:extLst>
            </p:cNvPr>
            <p:cNvSpPr/>
            <p:nvPr/>
          </p:nvSpPr>
          <p:spPr>
            <a:xfrm>
              <a:off x="4790440" y="4697935"/>
              <a:ext cx="755650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493D3C-0139-4276-AD64-BBF3073778B3}"/>
                </a:ext>
              </a:extLst>
            </p:cNvPr>
            <p:cNvSpPr/>
            <p:nvPr/>
          </p:nvSpPr>
          <p:spPr>
            <a:xfrm>
              <a:off x="4045473" y="4697935"/>
              <a:ext cx="379207" cy="18778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2DA70D-FF8A-4EE4-B290-E5E63C62ED65}"/>
                </a:ext>
              </a:extLst>
            </p:cNvPr>
            <p:cNvSpPr/>
            <p:nvPr/>
          </p:nvSpPr>
          <p:spPr>
            <a:xfrm>
              <a:off x="2313193" y="2219531"/>
              <a:ext cx="72464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751415-225C-4854-8C5E-B558217A9F91}"/>
                </a:ext>
              </a:extLst>
            </p:cNvPr>
            <p:cNvSpPr/>
            <p:nvPr/>
          </p:nvSpPr>
          <p:spPr>
            <a:xfrm>
              <a:off x="5615193" y="2219531"/>
              <a:ext cx="1491727" cy="12094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DD8AAA-3BB9-4B34-978E-9E427A1CF7E8}"/>
              </a:ext>
            </a:extLst>
          </p:cNvPr>
          <p:cNvGrpSpPr/>
          <p:nvPr/>
        </p:nvGrpSpPr>
        <p:grpSpPr>
          <a:xfrm>
            <a:off x="5615193" y="2924718"/>
            <a:ext cx="6392086" cy="3674341"/>
            <a:chOff x="5615193" y="2924718"/>
            <a:chExt cx="6392086" cy="3674341"/>
          </a:xfrm>
        </p:grpSpPr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FBE2BCD-E3BF-4140-BEC7-6EDE21DFC8F4}"/>
                </a:ext>
              </a:extLst>
            </p:cNvPr>
            <p:cNvSpPr/>
            <p:nvPr/>
          </p:nvSpPr>
          <p:spPr>
            <a:xfrm>
              <a:off x="5615193" y="5396520"/>
              <a:ext cx="1013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걸린, 채운, 옅은, 테이블이(가) 표시된 사진&#10;&#10;자동 생성된 설명">
              <a:extLst>
                <a:ext uri="{FF2B5EF4-FFF2-40B4-BE49-F238E27FC236}">
                  <a16:creationId xmlns:a16="http://schemas.microsoft.com/office/drawing/2014/main" id="{1AEA4065-5CED-4B50-A950-D44C9CBD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185" y="4314506"/>
              <a:ext cx="5302094" cy="802686"/>
            </a:xfrm>
            <a:prstGeom prst="rect">
              <a:avLst/>
            </a:prstGeom>
          </p:spPr>
        </p:pic>
        <p:pic>
          <p:nvPicPr>
            <p:cNvPr id="41" name="그림 40" descr="걸린, 이중, 시계이(가) 표시된 사진&#10;&#10;자동 생성된 설명">
              <a:extLst>
                <a:ext uri="{FF2B5EF4-FFF2-40B4-BE49-F238E27FC236}">
                  <a16:creationId xmlns:a16="http://schemas.microsoft.com/office/drawing/2014/main" id="{1803ACFB-FA64-4E10-8AA7-0C866D0E3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026" y="5478822"/>
              <a:ext cx="4724809" cy="1120237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73229391-1054-4BCC-AE3D-AEC0F397F701}"/>
                </a:ext>
              </a:extLst>
            </p:cNvPr>
            <p:cNvSpPr/>
            <p:nvPr/>
          </p:nvSpPr>
          <p:spPr>
            <a:xfrm rot="5400000">
              <a:off x="8622047" y="3218904"/>
              <a:ext cx="1045478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42358E-660A-4229-BC8B-1A7841237A4D}"/>
                </a:ext>
              </a:extLst>
            </p:cNvPr>
            <p:cNvSpPr/>
            <p:nvPr/>
          </p:nvSpPr>
          <p:spPr>
            <a:xfrm>
              <a:off x="8592089" y="2924718"/>
              <a:ext cx="664848" cy="2294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8DA644-78F7-476F-AB6C-9E1F0B4EC288}"/>
                </a:ext>
              </a:extLst>
            </p:cNvPr>
            <p:cNvSpPr txBox="1"/>
            <p:nvPr/>
          </p:nvSpPr>
          <p:spPr>
            <a:xfrm>
              <a:off x="7756425" y="3971415"/>
              <a:ext cx="2610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선별된 시뮬레이터 데이터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6BEE18-7127-4074-B64B-B8E9D2FD011C}"/>
                </a:ext>
              </a:extLst>
            </p:cNvPr>
            <p:cNvSpPr txBox="1"/>
            <p:nvPr/>
          </p:nvSpPr>
          <p:spPr>
            <a:xfrm>
              <a:off x="8071415" y="5117192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선별된 실제 데이터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35CC53-E754-4F3F-BF8B-A9C9C4E912E9}"/>
              </a:ext>
            </a:extLst>
          </p:cNvPr>
          <p:cNvSpPr txBox="1"/>
          <p:nvPr/>
        </p:nvSpPr>
        <p:spPr>
          <a:xfrm>
            <a:off x="129319" y="3500440"/>
            <a:ext cx="6788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부분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1600" b="1" dirty="0" err="1"/>
              <a:t>액셀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브레이크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속도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조향</a:t>
            </a:r>
            <a:r>
              <a:rPr lang="ko-KR" altLang="en-US" sz="1600" b="1" dirty="0"/>
              <a:t> 핸들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각 속도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회전량</a:t>
            </a:r>
            <a:r>
              <a:rPr lang="en-US" altLang="ko-KR" sz="1600" b="1" dirty="0"/>
              <a:t>), </a:t>
            </a:r>
            <a:r>
              <a:rPr lang="ko-KR" altLang="en-US" sz="1600" b="1" dirty="0"/>
              <a:t>좌우 가속도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전후 가속도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(</a:t>
            </a:r>
            <a:r>
              <a:rPr lang="en-US" altLang="ko-KR" sz="1600" b="1" dirty="0"/>
              <a:t>Accel,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Brake,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Velocity, Steering, </a:t>
            </a:r>
            <a:r>
              <a:rPr lang="en-US" altLang="ko-KR" sz="1600" b="1" dirty="0" err="1"/>
              <a:t>Rotate_Z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Acceleration_X</a:t>
            </a:r>
            <a:r>
              <a:rPr lang="en-US" altLang="ko-KR" sz="1600" dirty="0"/>
              <a:t>, </a:t>
            </a:r>
            <a:r>
              <a:rPr lang="en-US" altLang="ko-KR" sz="1600" dirty="0" err="1">
                <a:solidFill>
                  <a:srgbClr val="FF0000"/>
                </a:solidFill>
              </a:rPr>
              <a:t>Acceleration_Z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10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4762" y="4762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학습 및 실제 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A8AE01-B0FD-494C-ACBD-2354B19B5D21}"/>
              </a:ext>
            </a:extLst>
          </p:cNvPr>
          <p:cNvSpPr txBox="1"/>
          <p:nvPr/>
        </p:nvSpPr>
        <p:spPr>
          <a:xfrm>
            <a:off x="1528438" y="1726331"/>
            <a:ext cx="192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C99E8-F64B-4FFF-AB65-1770BBE59456}"/>
              </a:ext>
            </a:extLst>
          </p:cNvPr>
          <p:cNvSpPr txBox="1"/>
          <p:nvPr/>
        </p:nvSpPr>
        <p:spPr>
          <a:xfrm>
            <a:off x="8005628" y="172633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9DB5665-40AF-40B7-ACE8-32BBDEC929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099" y="3241328"/>
            <a:ext cx="3780000" cy="2340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079F67-F4EE-4148-9551-8A0260E27650}"/>
              </a:ext>
            </a:extLst>
          </p:cNvPr>
          <p:cNvSpPr/>
          <p:nvPr/>
        </p:nvSpPr>
        <p:spPr>
          <a:xfrm>
            <a:off x="0" y="5593334"/>
            <a:ext cx="12192000" cy="12646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시뮬레이션 데이터와 실제 차량 데이터를 분석</a:t>
            </a:r>
            <a:endParaRPr lang="en-US" altLang="ko-KR" sz="2400" dirty="0"/>
          </a:p>
          <a:p>
            <a:pPr algn="ctr"/>
            <a:r>
              <a:rPr lang="ko-KR" altLang="en-US" sz="2400" dirty="0"/>
              <a:t>해당 자료를 바탕으로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시뮬레이션 데이터 정규화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734EC-5468-43BB-B11B-CE7B09CF17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76" y="2416954"/>
            <a:ext cx="6274127" cy="5745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F63DD5-3A3D-418E-A9A3-3C631BC003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26481"/>
            <a:ext cx="5917876" cy="5419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7D1E93-3FE1-4AA5-90B9-8BBD74E259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3645" y="3248353"/>
            <a:ext cx="3780000" cy="23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C45AED-18A3-4005-B3D4-F751AB434CE9}"/>
              </a:ext>
            </a:extLst>
          </p:cNvPr>
          <p:cNvSpPr txBox="1"/>
          <p:nvPr/>
        </p:nvSpPr>
        <p:spPr>
          <a:xfrm>
            <a:off x="1919883" y="210068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범위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EB67F-4084-45A8-9C1D-3412BC296E81}"/>
              </a:ext>
            </a:extLst>
          </p:cNvPr>
          <p:cNvSpPr txBox="1"/>
          <p:nvPr/>
        </p:nvSpPr>
        <p:spPr>
          <a:xfrm>
            <a:off x="8000017" y="209864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범위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98925-1E34-4382-9AEF-FF5FBFFB7162}"/>
              </a:ext>
            </a:extLst>
          </p:cNvPr>
          <p:cNvSpPr txBox="1"/>
          <p:nvPr/>
        </p:nvSpPr>
        <p:spPr>
          <a:xfrm>
            <a:off x="8005628" y="291732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분포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1F4B5-6237-4CDF-8C7B-ECFDB4671687}"/>
              </a:ext>
            </a:extLst>
          </p:cNvPr>
          <p:cNvSpPr txBox="1"/>
          <p:nvPr/>
        </p:nvSpPr>
        <p:spPr>
          <a:xfrm>
            <a:off x="1919883" y="2917324"/>
            <a:ext cx="1292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분포</a:t>
            </a:r>
            <a:r>
              <a:rPr lang="en-US" altLang="ko-KR" sz="16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C4DA1D-736F-4A3D-B639-B0F056386D41}"/>
              </a:ext>
            </a:extLst>
          </p:cNvPr>
          <p:cNvSpPr/>
          <p:nvPr/>
        </p:nvSpPr>
        <p:spPr>
          <a:xfrm>
            <a:off x="679099" y="3781425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C0948D-C502-4799-A239-A18DA7F8B0AC}"/>
              </a:ext>
            </a:extLst>
          </p:cNvPr>
          <p:cNvSpPr/>
          <p:nvPr/>
        </p:nvSpPr>
        <p:spPr>
          <a:xfrm>
            <a:off x="679099" y="5211193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1770E6-3FDC-4316-8E41-1D8AC820E3E2}"/>
              </a:ext>
            </a:extLst>
          </p:cNvPr>
          <p:cNvSpPr/>
          <p:nvPr/>
        </p:nvSpPr>
        <p:spPr>
          <a:xfrm>
            <a:off x="6727474" y="3781425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CA33A-DC9C-400C-A2F2-6746E913DA19}"/>
              </a:ext>
            </a:extLst>
          </p:cNvPr>
          <p:cNvSpPr/>
          <p:nvPr/>
        </p:nvSpPr>
        <p:spPr>
          <a:xfrm>
            <a:off x="6727474" y="5211193"/>
            <a:ext cx="578201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6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4AAE1-4F57-4DEF-BE0A-FCF893B4858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9569-D629-4314-B6E2-59F2295E3D9C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CFB56-7EA6-464B-B195-C9F7D4C9269F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2435-0792-465F-B001-BF5CEEF9D45F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정규화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8EC632-1E89-444B-8584-CC5C2DE5802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76321-741D-4682-8AC2-1C1D00CC6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060" y="1971511"/>
            <a:ext cx="10327879" cy="2316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7D7243-E412-4E67-990B-601ED074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570570"/>
            <a:ext cx="4191585" cy="876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8E78E5-3BCA-4613-B301-D3CEEAFC7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93" y="4570570"/>
            <a:ext cx="1574984" cy="19444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7A5783-331D-4F17-91CF-1FD8B6159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31" y="4570570"/>
            <a:ext cx="2019582" cy="73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B1766-E55F-408C-B341-6D34114BBFF8}"/>
              </a:ext>
            </a:extLst>
          </p:cNvPr>
          <p:cNvSpPr txBox="1"/>
          <p:nvPr/>
        </p:nvSpPr>
        <p:spPr>
          <a:xfrm>
            <a:off x="118455" y="423201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정규화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25076-7A90-4ADD-A5EC-092BEFC8D750}"/>
              </a:ext>
            </a:extLst>
          </p:cNvPr>
          <p:cNvSpPr txBox="1"/>
          <p:nvPr/>
        </p:nvSpPr>
        <p:spPr>
          <a:xfrm>
            <a:off x="5496297" y="4245885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범위 제한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D980D-547C-4524-AB5F-F307BDD7B4C0}"/>
              </a:ext>
            </a:extLst>
          </p:cNvPr>
          <p:cNvSpPr txBox="1"/>
          <p:nvPr/>
        </p:nvSpPr>
        <p:spPr>
          <a:xfrm>
            <a:off x="8387272" y="423201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정규화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D99F1DB-CA9C-4BF3-8E21-68A07985D6AD}"/>
              </a:ext>
            </a:extLst>
          </p:cNvPr>
          <p:cNvSpPr/>
          <p:nvPr/>
        </p:nvSpPr>
        <p:spPr>
          <a:xfrm>
            <a:off x="4563035" y="4584439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54FEE9-083B-4B81-A925-79088B8CB6B7}"/>
              </a:ext>
            </a:extLst>
          </p:cNvPr>
          <p:cNvSpPr/>
          <p:nvPr/>
        </p:nvSpPr>
        <p:spPr>
          <a:xfrm>
            <a:off x="7483972" y="4620295"/>
            <a:ext cx="735106" cy="588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AB6BA-272F-4E39-8A0F-2AB4A68621CE}"/>
              </a:ext>
            </a:extLst>
          </p:cNvPr>
          <p:cNvSpPr txBox="1"/>
          <p:nvPr/>
        </p:nvSpPr>
        <p:spPr>
          <a:xfrm>
            <a:off x="378152" y="5446992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</a:t>
            </a:r>
            <a:r>
              <a:rPr lang="ko-KR" altLang="en-US" sz="1400" dirty="0"/>
              <a:t>추출 값을 반올림 </a:t>
            </a:r>
            <a:r>
              <a:rPr lang="en-US" altLang="ko-KR" sz="1400" dirty="0"/>
              <a:t>&amp; </a:t>
            </a:r>
            <a:r>
              <a:rPr lang="ko-KR" altLang="en-US" sz="1400" dirty="0"/>
              <a:t>값 범위 맞추기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D3A37-5E73-47D1-A045-24EBB6D9E481}"/>
              </a:ext>
            </a:extLst>
          </p:cNvPr>
          <p:cNvSpPr txBox="1"/>
          <p:nvPr/>
        </p:nvSpPr>
        <p:spPr>
          <a:xfrm>
            <a:off x="4528051" y="6514996"/>
            <a:ext cx="360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범위를 벗어나는 값을 최대</a:t>
            </a:r>
            <a:r>
              <a:rPr lang="en-US" altLang="ko-KR" sz="1400" dirty="0"/>
              <a:t>|</a:t>
            </a:r>
            <a:r>
              <a:rPr lang="ko-KR" altLang="en-US" sz="1400" dirty="0"/>
              <a:t>최소 값으로 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D569D-2DFC-4A8A-A1D8-F21E9D0D67B3}"/>
              </a:ext>
            </a:extLst>
          </p:cNvPr>
          <p:cNvSpPr txBox="1"/>
          <p:nvPr/>
        </p:nvSpPr>
        <p:spPr>
          <a:xfrm>
            <a:off x="7666082" y="5444242"/>
            <a:ext cx="3762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 </a:t>
            </a:r>
            <a:r>
              <a:rPr lang="ko-KR" altLang="en-US" sz="1400" dirty="0"/>
              <a:t>좌우 가속도와 각속도에 대해 범위 맞추기 진행</a:t>
            </a:r>
          </a:p>
        </p:txBody>
      </p:sp>
    </p:spTree>
    <p:extLst>
      <p:ext uri="{BB962C8B-B14F-4D97-AF65-F5344CB8AC3E}">
        <p14:creationId xmlns:p14="http://schemas.microsoft.com/office/powerpoint/2010/main" val="24156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초기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5BE39-B7B6-4E20-B421-50A84F27B2FB}"/>
              </a:ext>
            </a:extLst>
          </p:cNvPr>
          <p:cNvSpPr txBox="1"/>
          <p:nvPr/>
        </p:nvSpPr>
        <p:spPr>
          <a:xfrm>
            <a:off x="2508891" y="1726330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DNN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1B1D-35EA-463B-8F16-1C2555B16B78}"/>
              </a:ext>
            </a:extLst>
          </p:cNvPr>
          <p:cNvSpPr txBox="1"/>
          <p:nvPr/>
        </p:nvSpPr>
        <p:spPr>
          <a:xfrm>
            <a:off x="8382669" y="1726330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2F207-9337-4B6F-9B4A-2AB6093334B9}"/>
              </a:ext>
            </a:extLst>
          </p:cNvPr>
          <p:cNvSpPr txBox="1"/>
          <p:nvPr/>
        </p:nvSpPr>
        <p:spPr>
          <a:xfrm>
            <a:off x="6545963" y="3997611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 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61618-4110-40E4-A689-59AB506226CD}"/>
              </a:ext>
            </a:extLst>
          </p:cNvPr>
          <p:cNvSpPr txBox="1"/>
          <p:nvPr/>
        </p:nvSpPr>
        <p:spPr>
          <a:xfrm>
            <a:off x="482049" y="4002342"/>
            <a:ext cx="793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 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C1C72B-0EE4-4AC4-8877-5219C5ECC0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82" y="2064884"/>
            <a:ext cx="2821479" cy="197412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EA2F01-974D-40EF-87C2-997A956153D7}"/>
              </a:ext>
            </a:extLst>
          </p:cNvPr>
          <p:cNvGrpSpPr/>
          <p:nvPr/>
        </p:nvGrpSpPr>
        <p:grpSpPr>
          <a:xfrm>
            <a:off x="5276849" y="2120430"/>
            <a:ext cx="6413501" cy="2628778"/>
            <a:chOff x="5034159" y="2437929"/>
            <a:chExt cx="6656192" cy="198214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2231DE-74B9-476C-99A1-241EBA5133C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91775" y="2437929"/>
              <a:ext cx="1298576" cy="122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 descr="시계이(가) 표시된 사진&#10;&#10;자동 생성된 설명">
              <a:extLst>
                <a:ext uri="{FF2B5EF4-FFF2-40B4-BE49-F238E27FC236}">
                  <a16:creationId xmlns:a16="http://schemas.microsoft.com/office/drawing/2014/main" id="{08522E12-E8EA-4AAB-9F0F-647A713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59" y="2437929"/>
              <a:ext cx="5267129" cy="1982141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23C6CC-D71D-4391-BFA3-4944D4E79207}"/>
                </a:ext>
              </a:extLst>
            </p:cNvPr>
            <p:cNvCxnSpPr/>
            <p:nvPr/>
          </p:nvCxnSpPr>
          <p:spPr>
            <a:xfrm flipV="1">
              <a:off x="10301288" y="2644775"/>
              <a:ext cx="442912" cy="4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F6EA399-8E18-4436-A82C-0F08CA648C0C}"/>
                </a:ext>
              </a:extLst>
            </p:cNvPr>
            <p:cNvCxnSpPr/>
            <p:nvPr/>
          </p:nvCxnSpPr>
          <p:spPr>
            <a:xfrm flipV="1">
              <a:off x="9572625" y="3463925"/>
              <a:ext cx="1171575" cy="85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0B2CA0E-4D2C-4498-9221-B55DE39770C4}"/>
              </a:ext>
            </a:extLst>
          </p:cNvPr>
          <p:cNvGrpSpPr/>
          <p:nvPr/>
        </p:nvGrpSpPr>
        <p:grpSpPr>
          <a:xfrm>
            <a:off x="7384163" y="3984911"/>
            <a:ext cx="3259847" cy="2666877"/>
            <a:chOff x="7384163" y="3984911"/>
            <a:chExt cx="3259847" cy="266687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F6D2ACB-3988-4D03-935C-3945AD8C7089}"/>
                </a:ext>
              </a:extLst>
            </p:cNvPr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08900" y="3984911"/>
              <a:ext cx="2935110" cy="2517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그림 13" descr="키보드이(가) 표시된 사진&#10;&#10;자동 생성된 설명">
              <a:extLst>
                <a:ext uri="{FF2B5EF4-FFF2-40B4-BE49-F238E27FC236}">
                  <a16:creationId xmlns:a16="http://schemas.microsoft.com/office/drawing/2014/main" id="{CB850FEF-66E9-4874-B193-61A3E46E9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4163" y="4023010"/>
              <a:ext cx="324507" cy="2628778"/>
            </a:xfrm>
            <a:prstGeom prst="rect">
              <a:avLst/>
            </a:prstGeom>
          </p:spPr>
        </p:pic>
        <p:pic>
          <p:nvPicPr>
            <p:cNvPr id="40" name="그림 39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836122-85B5-4EB6-9AF6-053B7B5A6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15020" y="6481465"/>
              <a:ext cx="2467205" cy="15428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E3C100-A7B5-496C-9FFE-2E3DCD951B5F}"/>
              </a:ext>
            </a:extLst>
          </p:cNvPr>
          <p:cNvGrpSpPr/>
          <p:nvPr/>
        </p:nvGrpSpPr>
        <p:grpSpPr>
          <a:xfrm>
            <a:off x="1309430" y="4039008"/>
            <a:ext cx="3014921" cy="2628778"/>
            <a:chOff x="1309430" y="4039008"/>
            <a:chExt cx="3014921" cy="2628778"/>
          </a:xfrm>
        </p:grpSpPr>
        <p:pic>
          <p:nvPicPr>
            <p:cNvPr id="9" name="그림 8" descr="키보드이(가) 표시된 사진&#10;&#10;자동 생성된 설명">
              <a:extLst>
                <a:ext uri="{FF2B5EF4-FFF2-40B4-BE49-F238E27FC236}">
                  <a16:creationId xmlns:a16="http://schemas.microsoft.com/office/drawing/2014/main" id="{3F815C63-021D-44A2-94FA-02D61B858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9430" y="4039008"/>
              <a:ext cx="324507" cy="2628778"/>
            </a:xfrm>
            <a:prstGeom prst="rect">
              <a:avLst/>
            </a:prstGeom>
          </p:spPr>
        </p:pic>
        <p:pic>
          <p:nvPicPr>
            <p:cNvPr id="42" name="그림 41" descr="측면, 컴퓨터, 모니터, 대형이(가) 표시된 사진&#10;&#10;자동 생성된 설명">
              <a:extLst>
                <a:ext uri="{FF2B5EF4-FFF2-40B4-BE49-F238E27FC236}">
                  <a16:creationId xmlns:a16="http://schemas.microsoft.com/office/drawing/2014/main" id="{0BC33A7D-0987-49DE-AD3B-26D1B22CB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4025" y="4039008"/>
              <a:ext cx="2600326" cy="2442457"/>
            </a:xfrm>
            <a:prstGeom prst="rect">
              <a:avLst/>
            </a:prstGeom>
          </p:spPr>
        </p:pic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4BF3B490-8B10-4C29-A2AE-86E9AA378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2125" y="6467475"/>
              <a:ext cx="2543229" cy="159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50B-F744-489C-A3E8-4E5DD8D72185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C30E2-30EF-4A03-A7BE-31E7E05ED747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8AAB04D-D420-437D-B955-DC95A1CA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2" y="3131358"/>
            <a:ext cx="2356416" cy="169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lexNet — Organize everything I know documentation">
            <a:extLst>
              <a:ext uri="{FF2B5EF4-FFF2-40B4-BE49-F238E27FC236}">
                <a16:creationId xmlns:a16="http://schemas.microsoft.com/office/drawing/2014/main" id="{86D99622-27FD-4B24-B9C8-524A3957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1759" y="3171175"/>
            <a:ext cx="2474252" cy="13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623C0-8135-4EDA-8B04-F42E77CBCCAE}"/>
              </a:ext>
            </a:extLst>
          </p:cNvPr>
          <p:cNvSpPr txBox="1"/>
          <p:nvPr/>
        </p:nvSpPr>
        <p:spPr>
          <a:xfrm>
            <a:off x="26938" y="6380405"/>
            <a:ext cx="8905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GAP</a:t>
            </a:r>
            <a:r>
              <a:rPr lang="ko-KR" altLang="en-US" sz="1400" dirty="0">
                <a:hlinkClick r:id="rId4"/>
              </a:rPr>
              <a:t> 그림 출처</a:t>
            </a:r>
            <a:r>
              <a:rPr lang="en-US" altLang="ko-KR" sz="1400" dirty="0">
                <a:hlinkClick r:id="rId4"/>
              </a:rPr>
              <a:t>: https://kevinthegrey.tistory.com/142</a:t>
            </a:r>
            <a:r>
              <a:rPr lang="en-US" altLang="ko-KR" sz="1400" dirty="0">
                <a:solidFill>
                  <a:srgbClr val="90BB23"/>
                </a:solidFill>
              </a:rPr>
              <a:t> , available 20/08/14</a:t>
            </a:r>
          </a:p>
          <a:p>
            <a:r>
              <a:rPr lang="en-US" altLang="ko-KR" sz="1400" dirty="0">
                <a:hlinkClick r:id="rId4"/>
              </a:rPr>
              <a:t>Flatten </a:t>
            </a:r>
            <a:r>
              <a:rPr lang="ko-KR" altLang="en-US" sz="1400" dirty="0">
                <a:hlinkClick r:id="rId4"/>
              </a:rPr>
              <a:t>그림</a:t>
            </a:r>
            <a:r>
              <a:rPr lang="en-US" altLang="ko-KR" sz="1400" dirty="0">
                <a:hlinkClick r:id="rId4"/>
              </a:rPr>
              <a:t> </a:t>
            </a:r>
            <a:r>
              <a:rPr lang="ko-KR" altLang="en-US" sz="1400" dirty="0">
                <a:hlinkClick r:id="rId4"/>
              </a:rPr>
              <a:t>출처</a:t>
            </a:r>
            <a:r>
              <a:rPr lang="en-US" altLang="ko-KR" sz="1400" dirty="0">
                <a:hlinkClick r:id="rId4"/>
              </a:rPr>
              <a:t>: </a:t>
            </a:r>
            <a:r>
              <a:rPr lang="en-US" altLang="ko-KR" sz="1400" dirty="0">
                <a:hlinkClick r:id="rId5"/>
              </a:rPr>
              <a:t>https://oi.readthedocs.io/en/latest/computer_vision/cnn/alexnet.html</a:t>
            </a:r>
            <a:r>
              <a:rPr lang="en-US" altLang="ko-KR" sz="1400" dirty="0">
                <a:solidFill>
                  <a:srgbClr val="90BB23"/>
                </a:solidFill>
              </a:rPr>
              <a:t>, available 20/08/14</a:t>
            </a:r>
          </a:p>
          <a:p>
            <a:endParaRPr lang="ko-KR" altLang="en-US" sz="1400" dirty="0">
              <a:solidFill>
                <a:srgbClr val="90BB23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404252-18CA-4E83-94F7-7DA4AD4B3891}"/>
              </a:ext>
            </a:extLst>
          </p:cNvPr>
          <p:cNvGrpSpPr/>
          <p:nvPr/>
        </p:nvGrpSpPr>
        <p:grpSpPr>
          <a:xfrm>
            <a:off x="2497704" y="1888891"/>
            <a:ext cx="7115311" cy="4309450"/>
            <a:chOff x="2497704" y="1340251"/>
            <a:chExt cx="7115311" cy="43094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5ABCC2-E4A7-4D97-A71B-9252C7F08F03}"/>
                </a:ext>
              </a:extLst>
            </p:cNvPr>
            <p:cNvGrpSpPr/>
            <p:nvPr/>
          </p:nvGrpSpPr>
          <p:grpSpPr>
            <a:xfrm>
              <a:off x="2497704" y="1340251"/>
              <a:ext cx="7115311" cy="4309450"/>
              <a:chOff x="1978253" y="1946154"/>
              <a:chExt cx="7115311" cy="430945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122A060-9A25-4DFB-B3A8-DB9E9CE64455}"/>
                  </a:ext>
                </a:extLst>
              </p:cNvPr>
              <p:cNvSpPr/>
              <p:nvPr/>
            </p:nvSpPr>
            <p:spPr>
              <a:xfrm>
                <a:off x="1978253" y="1946154"/>
                <a:ext cx="4229871" cy="430945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834F69E-84F5-425C-BFFA-ECBD89D4C281}"/>
                  </a:ext>
                </a:extLst>
              </p:cNvPr>
              <p:cNvSpPr/>
              <p:nvPr/>
            </p:nvSpPr>
            <p:spPr>
              <a:xfrm>
                <a:off x="4863692" y="1946154"/>
                <a:ext cx="4229872" cy="430945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E43E9A-11AD-4550-B9BC-9661472E5078}"/>
                  </a:ext>
                </a:extLst>
              </p:cNvPr>
              <p:cNvSpPr txBox="1"/>
              <p:nvPr/>
            </p:nvSpPr>
            <p:spPr>
              <a:xfrm>
                <a:off x="2012300" y="2972995"/>
                <a:ext cx="29173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Global Average Pooling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1814B5-8AAB-42E2-AFFE-798B7BC7A244}"/>
                  </a:ext>
                </a:extLst>
              </p:cNvPr>
              <p:cNvSpPr txBox="1"/>
              <p:nvPr/>
            </p:nvSpPr>
            <p:spPr>
              <a:xfrm>
                <a:off x="4976052" y="3746936"/>
                <a:ext cx="11288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Combined </a:t>
                </a:r>
              </a:p>
              <a:p>
                <a:pPr algn="ctr"/>
                <a:r>
                  <a:rPr lang="en-US" altLang="ko-KR" sz="2000" spc="-300" dirty="0">
                    <a:solidFill>
                      <a:schemeClr val="bg1"/>
                    </a:solidFill>
                    <a:latin typeface="+mj-ea"/>
                    <a:ea typeface="+mj-ea"/>
                  </a:rPr>
                  <a:t>model</a:t>
                </a:r>
                <a:endParaRPr lang="ko-KR" altLang="en-US" sz="2000" spc="-3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18A733-300A-4730-A394-3E3185E89C0E}"/>
                  </a:ext>
                </a:extLst>
              </p:cNvPr>
              <p:cNvSpPr txBox="1"/>
              <p:nvPr/>
            </p:nvSpPr>
            <p:spPr>
              <a:xfrm>
                <a:off x="6886545" y="2972995"/>
                <a:ext cx="1170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CNN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Flatten</a:t>
                </a:r>
                <a:endParaRPr lang="ko-KR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78313-7C82-4070-875A-D7A2F0DAA310}"/>
                </a:ext>
              </a:extLst>
            </p:cNvPr>
            <p:cNvSpPr txBox="1"/>
            <p:nvPr/>
          </p:nvSpPr>
          <p:spPr>
            <a:xfrm>
              <a:off x="2610063" y="3076571"/>
              <a:ext cx="2804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각 채널별로 평균 값을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구하여 해당 값들을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B76B97-619B-434C-BD57-6EDB6CF49739}"/>
                </a:ext>
              </a:extLst>
            </p:cNvPr>
            <p:cNvSpPr txBox="1"/>
            <p:nvPr/>
          </p:nvSpPr>
          <p:spPr>
            <a:xfrm>
              <a:off x="6724958" y="3079477"/>
              <a:ext cx="2530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Convolution Layer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의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모든 값을 다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가지는 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단순한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</a:rPr>
                <a:t>차원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Layer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619CEE-546F-404E-9D37-C3EF18B1FA17}"/>
              </a:ext>
            </a:extLst>
          </p:cNvPr>
          <p:cNvGrpSpPr/>
          <p:nvPr/>
        </p:nvGrpSpPr>
        <p:grpSpPr>
          <a:xfrm>
            <a:off x="3998810" y="4825540"/>
            <a:ext cx="4141561" cy="789500"/>
            <a:chOff x="3998810" y="4825540"/>
            <a:chExt cx="4141561" cy="789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2AC8FC-74C7-4AAB-ADFA-204EEC037129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CCB465-31F1-4418-8233-6FD0533CEA66}"/>
                </a:ext>
              </a:extLst>
            </p:cNvPr>
            <p:cNvSpPr txBox="1"/>
            <p:nvPr/>
          </p:nvSpPr>
          <p:spPr>
            <a:xfrm>
              <a:off x="4226738" y="4833647"/>
              <a:ext cx="373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GAP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직진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차선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정지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C495B-95ED-4123-89E7-2F152F6E2028}"/>
                </a:ext>
              </a:extLst>
            </p:cNvPr>
            <p:cNvSpPr txBox="1"/>
            <p:nvPr/>
          </p:nvSpPr>
          <p:spPr>
            <a:xfrm>
              <a:off x="4100101" y="5207701"/>
              <a:ext cx="402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Flatten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결과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: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커브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좌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b="1" dirty="0">
                  <a:solidFill>
                    <a:schemeClr val="bg1">
                      <a:lumMod val="95000"/>
                    </a:schemeClr>
                  </a:solidFill>
                </a:rPr>
                <a:t>우 회전</a:t>
              </a:r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619016" y="2790690"/>
            <a:ext cx="20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588882"/>
            <a:ext cx="2750611" cy="707886"/>
            <a:chOff x="294640" y="3596640"/>
            <a:chExt cx="275061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79720"/>
            <a:ext cx="2979841" cy="707886"/>
            <a:chOff x="294640" y="3596640"/>
            <a:chExt cx="297984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진행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570558"/>
            <a:ext cx="2979841" cy="707886"/>
            <a:chOff x="294640" y="3596640"/>
            <a:chExt cx="297984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379115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479516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5799167"/>
            <a:ext cx="797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D2CFB-013A-4376-81D7-8EDD1F0423A4}"/>
              </a:ext>
            </a:extLst>
          </p:cNvPr>
          <p:cNvSpPr txBox="1"/>
          <p:nvPr/>
        </p:nvSpPr>
        <p:spPr>
          <a:xfrm>
            <a:off x="339536" y="1264666"/>
            <a:ext cx="15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모델 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B9BA5-CEEC-4519-929A-905540F870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AF2C85-C16B-4D16-B573-D72BD9BFE055}"/>
              </a:ext>
            </a:extLst>
          </p:cNvPr>
          <p:cNvSpPr txBox="1"/>
          <p:nvPr/>
        </p:nvSpPr>
        <p:spPr>
          <a:xfrm>
            <a:off x="189659" y="173228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CNN-GAP</a:t>
            </a:r>
            <a:endParaRPr lang="ko-KR" altLang="en-US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FFBA4-B382-413F-BF19-644B7924C900}"/>
              </a:ext>
            </a:extLst>
          </p:cNvPr>
          <p:cNvSpPr txBox="1"/>
          <p:nvPr/>
        </p:nvSpPr>
        <p:spPr>
          <a:xfrm>
            <a:off x="233730" y="4234429"/>
            <a:ext cx="13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CNN-Flatten</a:t>
            </a:r>
            <a:endParaRPr lang="ko-KR" altLang="en-US" sz="16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2E00619-C214-4DB6-BD2D-A958C9D19CA6}"/>
              </a:ext>
            </a:extLst>
          </p:cNvPr>
          <p:cNvGrpSpPr/>
          <p:nvPr/>
        </p:nvGrpSpPr>
        <p:grpSpPr>
          <a:xfrm>
            <a:off x="202124" y="1968370"/>
            <a:ext cx="8999025" cy="2332227"/>
            <a:chOff x="213096" y="1726331"/>
            <a:chExt cx="7962392" cy="2167576"/>
          </a:xfrm>
        </p:grpSpPr>
        <p:pic>
          <p:nvPicPr>
            <p:cNvPr id="12" name="그림 1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C0DBB20-45DA-4775-A748-0BDF78225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6331"/>
              <a:ext cx="2079488" cy="15851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BB6783-0959-44E9-9090-B425CDB6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096" y="1808121"/>
              <a:ext cx="5751476" cy="2085786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90D6A64-7565-46E3-9C6B-CB72A9603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2665" y="1828802"/>
              <a:ext cx="467660" cy="555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35ADF37-3832-46A9-BD25-0AAE72C6F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915" y="3257551"/>
              <a:ext cx="1134410" cy="29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76CD74-216B-4470-B587-EE7B455592DD}"/>
                </a:ext>
              </a:extLst>
            </p:cNvPr>
            <p:cNvSpPr txBox="1"/>
            <p:nvPr/>
          </p:nvSpPr>
          <p:spPr>
            <a:xfrm>
              <a:off x="6227430" y="3213651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GAP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(128)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DE2BE4-6289-48ED-A4B3-022832B52B7B}"/>
              </a:ext>
            </a:extLst>
          </p:cNvPr>
          <p:cNvGrpSpPr/>
          <p:nvPr/>
        </p:nvGrpSpPr>
        <p:grpSpPr>
          <a:xfrm>
            <a:off x="233730" y="4512507"/>
            <a:ext cx="7941758" cy="2390438"/>
            <a:chOff x="233730" y="3992389"/>
            <a:chExt cx="7941758" cy="21767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A64D722-3A6D-4586-8FB3-F9AE7695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730" y="4052866"/>
              <a:ext cx="5751476" cy="2116306"/>
            </a:xfrm>
            <a:prstGeom prst="rect">
              <a:avLst/>
            </a:prstGeom>
          </p:spPr>
        </p:pic>
        <p:pic>
          <p:nvPicPr>
            <p:cNvPr id="53" name="그림 5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620EA2-F879-4FDA-9383-710D91E4A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992389"/>
              <a:ext cx="2079488" cy="1551161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34B101E-E31D-41D2-9413-70CF448F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601" y="4098752"/>
              <a:ext cx="456724" cy="557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FB82380-4A41-464F-92BD-9D49F07A1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1138" y="5543550"/>
              <a:ext cx="1119187" cy="20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D985BB7-9CA5-4B06-B4EE-F936AA86286B}"/>
                </a:ext>
              </a:extLst>
            </p:cNvPr>
            <p:cNvSpPr txBox="1"/>
            <p:nvPr/>
          </p:nvSpPr>
          <p:spPr>
            <a:xfrm>
              <a:off x="6054305" y="5541962"/>
              <a:ext cx="84350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Flatten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(6x6x128)</a:t>
              </a:r>
            </a:p>
            <a:p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(4608)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3494D21-0F72-47D2-B26C-515C47809728}"/>
              </a:ext>
            </a:extLst>
          </p:cNvPr>
          <p:cNvGrpSpPr/>
          <p:nvPr/>
        </p:nvGrpSpPr>
        <p:grpSpPr>
          <a:xfrm>
            <a:off x="7995677" y="3738031"/>
            <a:ext cx="4196323" cy="789500"/>
            <a:chOff x="3998810" y="4825540"/>
            <a:chExt cx="4196323" cy="7895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A26C430-AFC6-4884-A6C8-CB25D58F25CD}"/>
                </a:ext>
              </a:extLst>
            </p:cNvPr>
            <p:cNvSpPr/>
            <p:nvPr/>
          </p:nvSpPr>
          <p:spPr>
            <a:xfrm>
              <a:off x="3998810" y="4825540"/>
              <a:ext cx="4141561" cy="789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2800E93-996B-4355-A909-95CAB2723D45}"/>
                </a:ext>
              </a:extLst>
            </p:cNvPr>
            <p:cNvSpPr txBox="1"/>
            <p:nvPr/>
          </p:nvSpPr>
          <p:spPr>
            <a:xfrm>
              <a:off x="4100101" y="4831955"/>
              <a:ext cx="37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GAP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직진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차선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정지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EE8993-1BE7-4BFB-A970-87E74BBF53CB}"/>
                </a:ext>
              </a:extLst>
            </p:cNvPr>
            <p:cNvSpPr txBox="1"/>
            <p:nvPr/>
          </p:nvSpPr>
          <p:spPr>
            <a:xfrm>
              <a:off x="4100101" y="5207702"/>
              <a:ext cx="4095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Flatten </a:t>
              </a:r>
              <a:r>
                <a:rPr lang="ko-KR" altLang="en-US" b="1" dirty="0"/>
                <a:t>예측 결과</a:t>
              </a:r>
              <a:r>
                <a:rPr lang="en-US" altLang="ko-KR" b="1" dirty="0"/>
                <a:t>: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커브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좌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우 회전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70D6196-8006-4FA1-9836-9007D7BE5644}"/>
              </a:ext>
            </a:extLst>
          </p:cNvPr>
          <p:cNvCxnSpPr>
            <a:stCxn id="12" idx="3"/>
            <a:endCxn id="73" idx="0"/>
          </p:cNvCxnSpPr>
          <p:nvPr/>
        </p:nvCxnSpPr>
        <p:spPr>
          <a:xfrm>
            <a:off x="9201149" y="2821174"/>
            <a:ext cx="777905" cy="92327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8AEC6EB-CD51-4A0E-A688-EA940E04A771}"/>
              </a:ext>
            </a:extLst>
          </p:cNvPr>
          <p:cNvCxnSpPr>
            <a:cxnSpLocks/>
            <a:stCxn id="53" idx="3"/>
            <a:endCxn id="72" idx="2"/>
          </p:cNvCxnSpPr>
          <p:nvPr/>
        </p:nvCxnSpPr>
        <p:spPr>
          <a:xfrm flipV="1">
            <a:off x="8175488" y="4527531"/>
            <a:ext cx="1890970" cy="836681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C1912-2405-4B82-ABD4-76F9AB354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1990457"/>
            <a:ext cx="967716" cy="1008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3CA8A-F93C-42AE-AB7E-6A17F33BE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8" y="3540666"/>
            <a:ext cx="967717" cy="11919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74E965-3002-4B3C-97AB-EC4C2E70FE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69" y="5150521"/>
            <a:ext cx="2226522" cy="645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DC12B-AA30-4ACF-8C17-334182EB4C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35" y="5631326"/>
            <a:ext cx="3305588" cy="11656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328142-64FC-4981-A6BA-76933D36AB6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3781330"/>
            <a:ext cx="3598598" cy="2868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CAA5B-A96B-4007-BECE-AEDA8F103C79}"/>
              </a:ext>
            </a:extLst>
          </p:cNvPr>
          <p:cNvSpPr txBox="1"/>
          <p:nvPr/>
        </p:nvSpPr>
        <p:spPr>
          <a:xfrm>
            <a:off x="8200965" y="5150521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Tensorflow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err="1">
                <a:latin typeface="+mj-ea"/>
                <a:ea typeface="+mj-ea"/>
              </a:rPr>
              <a:t>Keras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학습된 모델을 이식해서 파일을 분석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예측 결과를 </a:t>
            </a:r>
            <a:r>
              <a:rPr lang="en-US" altLang="ko-KR" sz="1200" dirty="0">
                <a:latin typeface="+mj-ea"/>
                <a:ea typeface="+mj-ea"/>
              </a:rPr>
              <a:t>UI</a:t>
            </a:r>
            <a:r>
              <a:rPr lang="ko-KR" altLang="en-US" sz="1200" dirty="0">
                <a:latin typeface="+mj-ea"/>
                <a:ea typeface="+mj-ea"/>
              </a:rPr>
              <a:t>에 표시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FE81-CB51-4EC1-9C09-FCF58A6ABE74}"/>
              </a:ext>
            </a:extLst>
          </p:cNvPr>
          <p:cNvSpPr txBox="1"/>
          <p:nvPr/>
        </p:nvSpPr>
        <p:spPr>
          <a:xfrm>
            <a:off x="8200962" y="3547955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OpenCV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차량 운전 데이터 재생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영상의 </a:t>
            </a:r>
            <a:r>
              <a:rPr lang="en-US" altLang="ko-KR" sz="1200" dirty="0">
                <a:latin typeface="+mj-ea"/>
                <a:ea typeface="+mj-ea"/>
              </a:rPr>
              <a:t>frame </a:t>
            </a:r>
            <a:r>
              <a:rPr lang="ko-KR" altLang="en-US" sz="1200" dirty="0">
                <a:latin typeface="+mj-ea"/>
                <a:ea typeface="+mj-ea"/>
              </a:rPr>
              <a:t>정보를 받아서 연속적으로 실행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F113-886D-4D25-B890-66F0F30C90CE}"/>
              </a:ext>
            </a:extLst>
          </p:cNvPr>
          <p:cNvSpPr txBox="1"/>
          <p:nvPr/>
        </p:nvSpPr>
        <p:spPr>
          <a:xfrm>
            <a:off x="8200963" y="1990457"/>
            <a:ext cx="3487187" cy="1141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PyQt5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기본적인 프로그램 </a:t>
            </a:r>
            <a:r>
              <a:rPr lang="en-US" altLang="ko-KR" sz="1200" dirty="0">
                <a:latin typeface="+mj-ea"/>
                <a:ea typeface="+mj-ea"/>
              </a:rPr>
              <a:t>UI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파일을 불러오고 실행시키는 전체적인 동작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79C643-B673-44C4-99C9-ED83FD2E68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8" y="1818811"/>
            <a:ext cx="3598598" cy="197593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E130006-6CC8-44EC-A7DF-91A5D89F6E13}"/>
              </a:ext>
            </a:extLst>
          </p:cNvPr>
          <p:cNvSpPr/>
          <p:nvPr/>
        </p:nvSpPr>
        <p:spPr>
          <a:xfrm>
            <a:off x="1236741" y="3251721"/>
            <a:ext cx="2563472" cy="63202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4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48EF903-0289-4C1B-8073-E98E714D6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1467"/>
            <a:ext cx="2474629" cy="14340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311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데이터 분석 프로그램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UI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EF8A5-6485-40DD-91CA-F490B5929352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A306F-98A2-43F5-9DD0-CB701AD361C6}"/>
              </a:ext>
            </a:extLst>
          </p:cNvPr>
          <p:cNvSpPr txBox="1"/>
          <p:nvPr/>
        </p:nvSpPr>
        <p:spPr>
          <a:xfrm>
            <a:off x="875104" y="676096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E4F5-EB68-466C-AABF-D05AE41E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2" y="2080205"/>
            <a:ext cx="819264" cy="1267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A11E5-CB0D-4336-85E3-F6B722964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0" y="3941793"/>
            <a:ext cx="790685" cy="12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114789-52DE-4770-A253-29889ED3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1" y="3240184"/>
            <a:ext cx="5536007" cy="30397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EC474-A410-4694-9887-F6AD72847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1" y="5512120"/>
            <a:ext cx="3848637" cy="704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1E8C37-6F76-4D81-8749-867E03DB923C}"/>
              </a:ext>
            </a:extLst>
          </p:cNvPr>
          <p:cNvSpPr txBox="1"/>
          <p:nvPr/>
        </p:nvSpPr>
        <p:spPr>
          <a:xfrm>
            <a:off x="1598379" y="209865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Flatten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커브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회전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7A3593-3ECC-481D-963A-F3188735813F}"/>
              </a:ext>
            </a:extLst>
          </p:cNvPr>
          <p:cNvSpPr txBox="1"/>
          <p:nvPr/>
        </p:nvSpPr>
        <p:spPr>
          <a:xfrm>
            <a:off x="1598379" y="3941793"/>
            <a:ext cx="4137474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CNN Gap Model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직진 및 정지 데이터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좌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우 차선 변경 데이터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E0401-88FC-4E0F-A581-C6F7C41D18C5}"/>
              </a:ext>
            </a:extLst>
          </p:cNvPr>
          <p:cNvSpPr/>
          <p:nvPr/>
        </p:nvSpPr>
        <p:spPr>
          <a:xfrm>
            <a:off x="503592" y="3507529"/>
            <a:ext cx="4137474" cy="18945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BB155-035E-4038-B629-D32733E53800}"/>
              </a:ext>
            </a:extLst>
          </p:cNvPr>
          <p:cNvSpPr/>
          <p:nvPr/>
        </p:nvSpPr>
        <p:spPr>
          <a:xfrm>
            <a:off x="465472" y="5373210"/>
            <a:ext cx="4175594" cy="189459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5D8DA09-FE81-42AC-871B-DD9F2F66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71" y="3615656"/>
            <a:ext cx="3969953" cy="1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테이블, 노트북, 컴퓨터이(가) 표시된 사진&#10;&#10;자동 생성된 설명">
            <a:extLst>
              <a:ext uri="{FF2B5EF4-FFF2-40B4-BE49-F238E27FC236}">
                <a16:creationId xmlns:a16="http://schemas.microsoft.com/office/drawing/2014/main" id="{AEFB2A2E-871B-48FA-A0C3-CCEE0D95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4329" y="0"/>
            <a:ext cx="6687671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FC3D63-21ED-45A2-8353-514C355F5C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F52AA6-4AEE-44C8-A8AB-36C3D3A22645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1A043-1ED5-424F-859D-740B12D0195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43629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5901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8C896-4336-47B4-9625-802B02634B83}"/>
              </a:ext>
            </a:extLst>
          </p:cNvPr>
          <p:cNvSpPr txBox="1"/>
          <p:nvPr/>
        </p:nvSpPr>
        <p:spPr>
          <a:xfrm>
            <a:off x="867082" y="2067023"/>
            <a:ext cx="4637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GUI </a:t>
            </a:r>
            <a:r>
              <a:rPr lang="ko-KR" altLang="en-US" sz="2000" dirty="0">
                <a:solidFill>
                  <a:schemeClr val="bg1"/>
                </a:solidFill>
              </a:rPr>
              <a:t>프로그램 시연 영상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모델 예측 정확도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예측 결과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결론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팀원 별 역할 분담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0" y="1914037"/>
            <a:ext cx="11407457" cy="46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최초 실행 영상 </a:t>
            </a:r>
            <a:r>
              <a:rPr lang="en-US" altLang="ko-KR" dirty="0"/>
              <a:t>&amp; </a:t>
            </a:r>
            <a:r>
              <a:rPr lang="ko-KR" altLang="en-US" dirty="0"/>
              <a:t>각 성공 케이스 별로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5</a:t>
            </a:r>
            <a:r>
              <a:rPr lang="ko-KR" altLang="en-US" dirty="0"/>
              <a:t>초 분량 집어넣기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CD037-0CA4-4C97-A1DD-B48759C3F61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352F4-8B2E-4E90-BB39-5ED0B1C58FFE}"/>
              </a:ext>
            </a:extLst>
          </p:cNvPr>
          <p:cNvSpPr txBox="1"/>
          <p:nvPr/>
        </p:nvSpPr>
        <p:spPr>
          <a:xfrm>
            <a:off x="339536" y="1264666"/>
            <a:ext cx="34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시연 영상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3E130-F277-4DF3-BF76-2CB1D2BA28F1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A8499-75EA-4AB5-A8A6-A4DF1DCDD6A4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8C1A2-E26E-48D4-B433-CD5C11A06527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졸업과제_발표용">
            <a:hlinkClick r:id="" action="ppaction://media"/>
            <a:extLst>
              <a:ext uri="{FF2B5EF4-FFF2-40B4-BE49-F238E27FC236}">
                <a16:creationId xmlns:a16="http://schemas.microsoft.com/office/drawing/2014/main" id="{D3E0EC77-5AF1-4A29-B21C-6CB9F264AB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0453" y="1971674"/>
            <a:ext cx="8098935" cy="45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3A472-6B56-4B87-B5DD-42684779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8326" y="3248409"/>
            <a:ext cx="407334" cy="3323809"/>
          </a:xfrm>
          <a:prstGeom prst="rect">
            <a:avLst/>
          </a:prstGeom>
        </p:spPr>
      </p:pic>
      <p:pic>
        <p:nvPicPr>
          <p:cNvPr id="15" name="그림 14" descr="키보드이(가) 표시된 사진&#10;&#10;자동 생성된 설명">
            <a:extLst>
              <a:ext uri="{FF2B5EF4-FFF2-40B4-BE49-F238E27FC236}">
                <a16:creationId xmlns:a16="http://schemas.microsoft.com/office/drawing/2014/main" id="{308DFEAB-1767-4D5D-9C36-5EDFA1D5F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3238885"/>
            <a:ext cx="411480" cy="33333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그림 7" descr="키보드이(가) 표시된 사진&#10;&#10;자동 생성된 설명">
            <a:extLst>
              <a:ext uri="{FF2B5EF4-FFF2-40B4-BE49-F238E27FC236}">
                <a16:creationId xmlns:a16="http://schemas.microsoft.com/office/drawing/2014/main" id="{B04AB138-F345-4D18-B561-83C4AEE43D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9" y="3238886"/>
            <a:ext cx="418997" cy="3118100"/>
          </a:xfrm>
          <a:prstGeom prst="rect">
            <a:avLst/>
          </a:prstGeom>
        </p:spPr>
      </p:pic>
      <p:pic>
        <p:nvPicPr>
          <p:cNvPr id="9" name="그림 8" descr="키보드이(가) 표시된 사진&#10;&#10;자동 생성된 설명">
            <a:extLst>
              <a:ext uri="{FF2B5EF4-FFF2-40B4-BE49-F238E27FC236}">
                <a16:creationId xmlns:a16="http://schemas.microsoft.com/office/drawing/2014/main" id="{95A3241B-FDF9-499B-BB39-43402AD9D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355" y="3238886"/>
            <a:ext cx="418997" cy="3118100"/>
          </a:xfrm>
          <a:prstGeom prst="rect">
            <a:avLst/>
          </a:prstGeom>
        </p:spPr>
      </p:pic>
      <p:pic>
        <p:nvPicPr>
          <p:cNvPr id="10" name="그림 9" descr="키보드이(가) 표시된 사진&#10;&#10;자동 생성된 설명">
            <a:extLst>
              <a:ext uri="{FF2B5EF4-FFF2-40B4-BE49-F238E27FC236}">
                <a16:creationId xmlns:a16="http://schemas.microsoft.com/office/drawing/2014/main" id="{AC941593-D0A6-42B1-BB1D-1A06515B71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351" y="3238885"/>
            <a:ext cx="432644" cy="3118101"/>
          </a:xfrm>
          <a:prstGeom prst="rect">
            <a:avLst/>
          </a:prstGeom>
        </p:spPr>
      </p:pic>
      <p:pic>
        <p:nvPicPr>
          <p:cNvPr id="12" name="그림 11" descr="키보드이(가) 표시된 사진&#10;&#10;자동 생성된 설명">
            <a:extLst>
              <a:ext uri="{FF2B5EF4-FFF2-40B4-BE49-F238E27FC236}">
                <a16:creationId xmlns:a16="http://schemas.microsoft.com/office/drawing/2014/main" id="{BCD398EE-F4A4-4A74-B37C-3C61255CC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995" y="3238886"/>
            <a:ext cx="418997" cy="3118100"/>
          </a:xfrm>
          <a:prstGeom prst="rect">
            <a:avLst/>
          </a:prstGeom>
        </p:spPr>
      </p:pic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F83B0335-697E-403B-A42E-085401B22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91" y="3238886"/>
            <a:ext cx="432644" cy="3118100"/>
          </a:xfrm>
          <a:prstGeom prst="rect">
            <a:avLst/>
          </a:prstGeom>
        </p:spPr>
      </p:pic>
      <p:pic>
        <p:nvPicPr>
          <p:cNvPr id="14" name="그림 13" descr="키보드이(가) 표시된 사진&#10;&#10;자동 생성된 설명">
            <a:extLst>
              <a:ext uri="{FF2B5EF4-FFF2-40B4-BE49-F238E27FC236}">
                <a16:creationId xmlns:a16="http://schemas.microsoft.com/office/drawing/2014/main" id="{F876C90F-8A8D-4ADA-844F-008C685C60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635" y="3238885"/>
            <a:ext cx="432642" cy="3118101"/>
          </a:xfrm>
          <a:prstGeom prst="rect">
            <a:avLst/>
          </a:prstGeom>
        </p:spPr>
      </p:pic>
      <p:pic>
        <p:nvPicPr>
          <p:cNvPr id="21" name="그림 20" descr="키보드이(가) 표시된 사진&#10;&#10;자동 생성된 설명">
            <a:extLst>
              <a:ext uri="{FF2B5EF4-FFF2-40B4-BE49-F238E27FC236}">
                <a16:creationId xmlns:a16="http://schemas.microsoft.com/office/drawing/2014/main" id="{01EEF23D-ECBE-449D-B9C2-033566A782B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1277" y="3238885"/>
            <a:ext cx="418997" cy="3118101"/>
          </a:xfrm>
          <a:prstGeom prst="rect">
            <a:avLst/>
          </a:prstGeom>
        </p:spPr>
      </p:pic>
      <p:pic>
        <p:nvPicPr>
          <p:cNvPr id="31" name="그림 30" descr="키보드이(가) 표시된 사진&#10;&#10;자동 생성된 설명">
            <a:extLst>
              <a:ext uri="{FF2B5EF4-FFF2-40B4-BE49-F238E27FC236}">
                <a16:creationId xmlns:a16="http://schemas.microsoft.com/office/drawing/2014/main" id="{B4894B12-627D-4C1D-8A53-2169E1E6A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273" y="3238885"/>
            <a:ext cx="432643" cy="3118101"/>
          </a:xfrm>
          <a:prstGeom prst="rect">
            <a:avLst/>
          </a:prstGeom>
        </p:spPr>
      </p:pic>
      <p:pic>
        <p:nvPicPr>
          <p:cNvPr id="33" name="그림 32" descr="키보드이(가) 표시된 사진&#10;&#10;자동 생성된 설명">
            <a:extLst>
              <a:ext uri="{FF2B5EF4-FFF2-40B4-BE49-F238E27FC236}">
                <a16:creationId xmlns:a16="http://schemas.microsoft.com/office/drawing/2014/main" id="{BE7729C8-E58D-4409-AF5D-936E2678D0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9269" y="3238885"/>
            <a:ext cx="594769" cy="3333333"/>
          </a:xfrm>
          <a:prstGeom prst="rect">
            <a:avLst/>
          </a:prstGeom>
        </p:spPr>
      </p:pic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6356986"/>
            <a:ext cx="425209" cy="215232"/>
          </a:xfrm>
          <a:prstGeom prst="rect">
            <a:avLst/>
          </a:prstGeom>
        </p:spPr>
      </p:pic>
      <p:pic>
        <p:nvPicPr>
          <p:cNvPr id="37" name="그림 3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738F7A22-5FDA-471F-B02C-A12DE956F7E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5660" y="3248409"/>
            <a:ext cx="412778" cy="3126991"/>
          </a:xfrm>
          <a:prstGeom prst="rect">
            <a:avLst/>
          </a:prstGeom>
        </p:spPr>
      </p:pic>
      <p:pic>
        <p:nvPicPr>
          <p:cNvPr id="39" name="그림 3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6E199791-2932-4F45-8923-5E14BE9E80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439" y="3248409"/>
            <a:ext cx="418995" cy="3126991"/>
          </a:xfrm>
          <a:prstGeom prst="rect">
            <a:avLst/>
          </a:prstGeom>
        </p:spPr>
      </p:pic>
      <p:pic>
        <p:nvPicPr>
          <p:cNvPr id="41" name="그림 4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F7518115-1618-4F93-BBE0-C24F2AF028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7434" y="3248409"/>
            <a:ext cx="432644" cy="3108577"/>
          </a:xfrm>
          <a:prstGeom prst="rect">
            <a:avLst/>
          </a:prstGeom>
        </p:spPr>
      </p:pic>
      <p:pic>
        <p:nvPicPr>
          <p:cNvPr id="45" name="그림 4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51AC8C2E-591A-45A3-8FFD-3DF970CF0F7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0078" y="3248409"/>
            <a:ext cx="418995" cy="3108577"/>
          </a:xfrm>
          <a:prstGeom prst="rect">
            <a:avLst/>
          </a:prstGeom>
        </p:spPr>
      </p:pic>
      <p:pic>
        <p:nvPicPr>
          <p:cNvPr id="47" name="그림 46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68B18F1-7291-4AE8-A5D5-25E980230B4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073" y="3248409"/>
            <a:ext cx="432644" cy="3126991"/>
          </a:xfrm>
          <a:prstGeom prst="rect">
            <a:avLst/>
          </a:prstGeom>
        </p:spPr>
      </p:pic>
      <p:pic>
        <p:nvPicPr>
          <p:cNvPr id="49" name="그림 48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A133047E-42F5-452D-A8E5-A8EA41CDE8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717" y="3248409"/>
            <a:ext cx="432645" cy="3126991"/>
          </a:xfrm>
          <a:prstGeom prst="rect">
            <a:avLst/>
          </a:prstGeom>
        </p:spPr>
      </p:pic>
      <p:pic>
        <p:nvPicPr>
          <p:cNvPr id="51" name="그림 50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6E911AC-EDC5-4CA9-B239-8814895616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361" y="3248409"/>
            <a:ext cx="418995" cy="3126991"/>
          </a:xfrm>
          <a:prstGeom prst="rect">
            <a:avLst/>
          </a:prstGeom>
        </p:spPr>
      </p:pic>
      <p:pic>
        <p:nvPicPr>
          <p:cNvPr id="53" name="그림 52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4CE72DEE-AAA1-42CE-A1B4-2C736241F95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3356" y="3248409"/>
            <a:ext cx="432644" cy="3126991"/>
          </a:xfrm>
          <a:prstGeom prst="rect">
            <a:avLst/>
          </a:prstGeom>
        </p:spPr>
      </p:pic>
      <p:pic>
        <p:nvPicPr>
          <p:cNvPr id="55" name="그림 54" descr="대형, 키보드이(가) 표시된 사진&#10;&#10;자동 생성된 설명">
            <a:extLst>
              <a:ext uri="{FF2B5EF4-FFF2-40B4-BE49-F238E27FC236}">
                <a16:creationId xmlns:a16="http://schemas.microsoft.com/office/drawing/2014/main" id="{E03045E8-9BD6-4421-B2BD-6A9CA32717E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6000" y="3248409"/>
            <a:ext cx="620896" cy="3323809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6356986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6356986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6356986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6356986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6356986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6356986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6356986"/>
            <a:ext cx="432643" cy="215232"/>
          </a:xfrm>
          <a:prstGeom prst="rect">
            <a:avLst/>
          </a:prstGeom>
        </p:spPr>
      </p:pic>
      <p:pic>
        <p:nvPicPr>
          <p:cNvPr id="30" name="그림 29" descr="키보드이(가) 표시된 사진&#10;&#10;자동 생성된 설명">
            <a:extLst>
              <a:ext uri="{FF2B5EF4-FFF2-40B4-BE49-F238E27FC236}">
                <a16:creationId xmlns:a16="http://schemas.microsoft.com/office/drawing/2014/main" id="{922289D8-388A-4BD3-B9B5-3570EBCDF2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6351126"/>
            <a:ext cx="425209" cy="215232"/>
          </a:xfrm>
          <a:prstGeom prst="rect">
            <a:avLst/>
          </a:prstGeom>
        </p:spPr>
      </p:pic>
      <p:pic>
        <p:nvPicPr>
          <p:cNvPr id="32" name="그림 31" descr="키보드이(가) 표시된 사진&#10;&#10;자동 생성된 설명">
            <a:extLst>
              <a:ext uri="{FF2B5EF4-FFF2-40B4-BE49-F238E27FC236}">
                <a16:creationId xmlns:a16="http://schemas.microsoft.com/office/drawing/2014/main" id="{C4233428-3095-4233-981A-DD04D422B5F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6351126"/>
            <a:ext cx="363017" cy="215232"/>
          </a:xfrm>
          <a:prstGeom prst="rect">
            <a:avLst/>
          </a:prstGeom>
        </p:spPr>
      </p:pic>
      <p:pic>
        <p:nvPicPr>
          <p:cNvPr id="34" name="그림 33" descr="키보드이(가) 표시된 사진&#10;&#10;자동 생성된 설명">
            <a:extLst>
              <a:ext uri="{FF2B5EF4-FFF2-40B4-BE49-F238E27FC236}">
                <a16:creationId xmlns:a16="http://schemas.microsoft.com/office/drawing/2014/main" id="{81D4034F-060F-4F6B-B1FF-524693E9F4E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6351126"/>
            <a:ext cx="373822" cy="215232"/>
          </a:xfrm>
          <a:prstGeom prst="rect">
            <a:avLst/>
          </a:prstGeom>
        </p:spPr>
      </p:pic>
      <p:pic>
        <p:nvPicPr>
          <p:cNvPr id="36" name="그림 35" descr="키보드이(가) 표시된 사진&#10;&#10;자동 생성된 설명">
            <a:extLst>
              <a:ext uri="{FF2B5EF4-FFF2-40B4-BE49-F238E27FC236}">
                <a16:creationId xmlns:a16="http://schemas.microsoft.com/office/drawing/2014/main" id="{1EDC6382-BFB1-42BE-A83D-54A163D3438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6351126"/>
            <a:ext cx="452877" cy="215232"/>
          </a:xfrm>
          <a:prstGeom prst="rect">
            <a:avLst/>
          </a:prstGeom>
        </p:spPr>
      </p:pic>
      <p:pic>
        <p:nvPicPr>
          <p:cNvPr id="38" name="그림 37" descr="키보드이(가) 표시된 사진&#10;&#10;자동 생성된 설명">
            <a:extLst>
              <a:ext uri="{FF2B5EF4-FFF2-40B4-BE49-F238E27FC236}">
                <a16:creationId xmlns:a16="http://schemas.microsoft.com/office/drawing/2014/main" id="{C61ADF58-D6AF-40AA-BB26-D3A8B3C9C1D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6351126"/>
            <a:ext cx="446292" cy="215232"/>
          </a:xfrm>
          <a:prstGeom prst="rect">
            <a:avLst/>
          </a:prstGeom>
        </p:spPr>
      </p:pic>
      <p:pic>
        <p:nvPicPr>
          <p:cNvPr id="40" name="그림 39" descr="키보드이(가) 표시된 사진&#10;&#10;자동 생성된 설명">
            <a:extLst>
              <a:ext uri="{FF2B5EF4-FFF2-40B4-BE49-F238E27FC236}">
                <a16:creationId xmlns:a16="http://schemas.microsoft.com/office/drawing/2014/main" id="{F3A3051B-F8F2-49C9-9C94-084A71221D4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6351126"/>
            <a:ext cx="418994" cy="215232"/>
          </a:xfrm>
          <a:prstGeom prst="rect">
            <a:avLst/>
          </a:prstGeom>
        </p:spPr>
      </p:pic>
      <p:pic>
        <p:nvPicPr>
          <p:cNvPr id="42" name="그림 41" descr="키보드이(가) 표시된 사진&#10;&#10;자동 생성된 설명">
            <a:extLst>
              <a:ext uri="{FF2B5EF4-FFF2-40B4-BE49-F238E27FC236}">
                <a16:creationId xmlns:a16="http://schemas.microsoft.com/office/drawing/2014/main" id="{F8EF9B94-2965-4A32-8F77-541FC0F2C5E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6351126"/>
            <a:ext cx="430654" cy="215232"/>
          </a:xfrm>
          <a:prstGeom prst="rect">
            <a:avLst/>
          </a:prstGeom>
        </p:spPr>
      </p:pic>
      <p:pic>
        <p:nvPicPr>
          <p:cNvPr id="65" name="그림 64" descr="키보드이(가) 표시된 사진&#10;&#10;자동 생성된 설명">
            <a:extLst>
              <a:ext uri="{FF2B5EF4-FFF2-40B4-BE49-F238E27FC236}">
                <a16:creationId xmlns:a16="http://schemas.microsoft.com/office/drawing/2014/main" id="{8C39ECF1-2897-4F6C-90B4-F009B7FB303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6351126"/>
            <a:ext cx="432643" cy="2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4A036-AFF4-4E95-A708-E3B9F3AEB491}"/>
              </a:ext>
            </a:extLst>
          </p:cNvPr>
          <p:cNvSpPr/>
          <p:nvPr/>
        </p:nvSpPr>
        <p:spPr>
          <a:xfrm>
            <a:off x="481567" y="174323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2854/3415 ≒ 83.57 = 83.57%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4E55C-B48E-4EAC-83D5-5A9B57122802}"/>
              </a:ext>
            </a:extLst>
          </p:cNvPr>
          <p:cNvSpPr/>
          <p:nvPr/>
        </p:nvSpPr>
        <p:spPr>
          <a:xfrm>
            <a:off x="6314157" y="174323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19960/23141 </a:t>
            </a:r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≒</a:t>
            </a:r>
            <a:r>
              <a:rPr lang="en-US" altLang="ko-KR" b="1" dirty="0">
                <a:solidFill>
                  <a:schemeClr val="tx1"/>
                </a:solidFill>
              </a:rPr>
              <a:t> 0.8625 = 86.25%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741475" y="2036345"/>
            <a:ext cx="2805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Sim2Sim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EAE807-D4CF-4CB5-B1F2-BB22EFF025CC}"/>
              </a:ext>
            </a:extLst>
          </p:cNvPr>
          <p:cNvSpPr/>
          <p:nvPr/>
        </p:nvSpPr>
        <p:spPr>
          <a:xfrm>
            <a:off x="6502400" y="195571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4EEE1-70DB-43F1-9644-AA11613A9EC6}"/>
              </a:ext>
            </a:extLst>
          </p:cNvPr>
          <p:cNvSpPr txBox="1"/>
          <p:nvPr/>
        </p:nvSpPr>
        <p:spPr>
          <a:xfrm>
            <a:off x="7485006" y="2036345"/>
            <a:ext cx="2904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Sim2Real Accuracy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CD2A4-1E0B-47C3-997C-203D10718B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A9A79-234B-4010-AA4D-0A62F3748A6C}"/>
              </a:ext>
            </a:extLst>
          </p:cNvPr>
          <p:cNvSpPr txBox="1"/>
          <p:nvPr/>
        </p:nvSpPr>
        <p:spPr>
          <a:xfrm>
            <a:off x="339536" y="1264666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예측 정확도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 descr="키보드이(가) 표시된 사진&#10;&#10;자동 생성된 설명">
            <a:extLst>
              <a:ext uri="{FF2B5EF4-FFF2-40B4-BE49-F238E27FC236}">
                <a16:creationId xmlns:a16="http://schemas.microsoft.com/office/drawing/2014/main" id="{58E1D936-518B-4B0C-B426-C9F031C7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58" y="3157290"/>
            <a:ext cx="425209" cy="215232"/>
          </a:xfrm>
          <a:prstGeom prst="rect">
            <a:avLst/>
          </a:prstGeom>
        </p:spPr>
      </p:pic>
      <p:pic>
        <p:nvPicPr>
          <p:cNvPr id="18" name="그림 17" descr="키보드이(가) 표시된 사진&#10;&#10;자동 생성된 설명">
            <a:extLst>
              <a:ext uri="{FF2B5EF4-FFF2-40B4-BE49-F238E27FC236}">
                <a16:creationId xmlns:a16="http://schemas.microsoft.com/office/drawing/2014/main" id="{AF5E9891-1D5E-4F80-9699-B17BD0CB1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73" y="3157290"/>
            <a:ext cx="363017" cy="215232"/>
          </a:xfrm>
          <a:prstGeom prst="rect">
            <a:avLst/>
          </a:prstGeom>
        </p:spPr>
      </p:pic>
      <p:pic>
        <p:nvPicPr>
          <p:cNvPr id="19" name="그림 18" descr="키보드이(가) 표시된 사진&#10;&#10;자동 생성된 설명">
            <a:extLst>
              <a:ext uri="{FF2B5EF4-FFF2-40B4-BE49-F238E27FC236}">
                <a16:creationId xmlns:a16="http://schemas.microsoft.com/office/drawing/2014/main" id="{FACA9D63-67A9-40DF-8371-3CE29285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521" y="3157290"/>
            <a:ext cx="373822" cy="215232"/>
          </a:xfrm>
          <a:prstGeom prst="rect">
            <a:avLst/>
          </a:prstGeom>
        </p:spPr>
      </p:pic>
      <p:pic>
        <p:nvPicPr>
          <p:cNvPr id="20" name="그림 19" descr="키보드이(가) 표시된 사진&#10;&#10;자동 생성된 설명">
            <a:extLst>
              <a:ext uri="{FF2B5EF4-FFF2-40B4-BE49-F238E27FC236}">
                <a16:creationId xmlns:a16="http://schemas.microsoft.com/office/drawing/2014/main" id="{E4E8295D-58E5-45AF-8565-98ED0C35B0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5643" y="3157290"/>
            <a:ext cx="452877" cy="215232"/>
          </a:xfrm>
          <a:prstGeom prst="rect">
            <a:avLst/>
          </a:prstGeom>
        </p:spPr>
      </p:pic>
      <p:pic>
        <p:nvPicPr>
          <p:cNvPr id="22" name="그림 21" descr="키보드이(가) 표시된 사진&#10;&#10;자동 생성된 설명">
            <a:extLst>
              <a:ext uri="{FF2B5EF4-FFF2-40B4-BE49-F238E27FC236}">
                <a16:creationId xmlns:a16="http://schemas.microsoft.com/office/drawing/2014/main" id="{9122A995-BF44-4731-A8B0-8EFFEFD8BE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89" y="3157290"/>
            <a:ext cx="446292" cy="215232"/>
          </a:xfrm>
          <a:prstGeom prst="rect">
            <a:avLst/>
          </a:prstGeom>
        </p:spPr>
      </p:pic>
      <p:pic>
        <p:nvPicPr>
          <p:cNvPr id="24" name="그림 23" descr="키보드이(가) 표시된 사진&#10;&#10;자동 생성된 설명">
            <a:extLst>
              <a:ext uri="{FF2B5EF4-FFF2-40B4-BE49-F238E27FC236}">
                <a16:creationId xmlns:a16="http://schemas.microsoft.com/office/drawing/2014/main" id="{4E21A86D-FDCA-40B7-B878-07B16C155C5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2281" y="3157290"/>
            <a:ext cx="418994" cy="215232"/>
          </a:xfrm>
          <a:prstGeom prst="rect">
            <a:avLst/>
          </a:prstGeom>
        </p:spPr>
      </p:pic>
      <p:pic>
        <p:nvPicPr>
          <p:cNvPr id="26" name="그림 25" descr="키보드이(가) 표시된 사진&#10;&#10;자동 생성된 설명">
            <a:extLst>
              <a:ext uri="{FF2B5EF4-FFF2-40B4-BE49-F238E27FC236}">
                <a16:creationId xmlns:a16="http://schemas.microsoft.com/office/drawing/2014/main" id="{BBD30B5B-1751-4DD0-9B68-C84B1A4C5E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9615" y="3157290"/>
            <a:ext cx="430654" cy="215232"/>
          </a:xfrm>
          <a:prstGeom prst="rect">
            <a:avLst/>
          </a:prstGeom>
        </p:spPr>
      </p:pic>
      <p:pic>
        <p:nvPicPr>
          <p:cNvPr id="29" name="그림 28" descr="키보드이(가) 표시된 사진&#10;&#10;자동 생성된 설명">
            <a:extLst>
              <a:ext uri="{FF2B5EF4-FFF2-40B4-BE49-F238E27FC236}">
                <a16:creationId xmlns:a16="http://schemas.microsoft.com/office/drawing/2014/main" id="{430A7B48-57D3-43D2-8ECA-58BBB4E271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626" y="3157290"/>
            <a:ext cx="432643" cy="215232"/>
          </a:xfrm>
          <a:prstGeom prst="rect">
            <a:avLst/>
          </a:prstGeom>
        </p:spPr>
      </p:pic>
      <p:pic>
        <p:nvPicPr>
          <p:cNvPr id="60" name="그림 59" descr="키보드이(가) 표시된 사진&#10;&#10;자동 생성된 설명">
            <a:extLst>
              <a:ext uri="{FF2B5EF4-FFF2-40B4-BE49-F238E27FC236}">
                <a16:creationId xmlns:a16="http://schemas.microsoft.com/office/drawing/2014/main" id="{EF6843F1-B34C-4098-9551-E1E46B3B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583" y="3171046"/>
            <a:ext cx="425209" cy="215232"/>
          </a:xfrm>
          <a:prstGeom prst="rect">
            <a:avLst/>
          </a:prstGeom>
        </p:spPr>
      </p:pic>
      <p:pic>
        <p:nvPicPr>
          <p:cNvPr id="62" name="그림 61" descr="키보드이(가) 표시된 사진&#10;&#10;자동 생성된 설명">
            <a:extLst>
              <a:ext uri="{FF2B5EF4-FFF2-40B4-BE49-F238E27FC236}">
                <a16:creationId xmlns:a16="http://schemas.microsoft.com/office/drawing/2014/main" id="{BA608933-4764-4BB9-9E75-2555B2A0E1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1898" y="3171046"/>
            <a:ext cx="363017" cy="215232"/>
          </a:xfrm>
          <a:prstGeom prst="rect">
            <a:avLst/>
          </a:prstGeom>
        </p:spPr>
      </p:pic>
      <p:pic>
        <p:nvPicPr>
          <p:cNvPr id="64" name="그림 63" descr="키보드이(가) 표시된 사진&#10;&#10;자동 생성된 설명">
            <a:extLst>
              <a:ext uri="{FF2B5EF4-FFF2-40B4-BE49-F238E27FC236}">
                <a16:creationId xmlns:a16="http://schemas.microsoft.com/office/drawing/2014/main" id="{B00FEF71-9A98-4920-A4BC-8BBFCB211B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0746" y="3171046"/>
            <a:ext cx="373822" cy="215232"/>
          </a:xfrm>
          <a:prstGeom prst="rect">
            <a:avLst/>
          </a:prstGeom>
        </p:spPr>
      </p:pic>
      <p:pic>
        <p:nvPicPr>
          <p:cNvPr id="66" name="그림 65" descr="키보드이(가) 표시된 사진&#10;&#10;자동 생성된 설명">
            <a:extLst>
              <a:ext uri="{FF2B5EF4-FFF2-40B4-BE49-F238E27FC236}">
                <a16:creationId xmlns:a16="http://schemas.microsoft.com/office/drawing/2014/main" id="{5DDC4BBC-CCF5-4FF1-95DA-1E7F165AE1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7868" y="3171046"/>
            <a:ext cx="452877" cy="215232"/>
          </a:xfrm>
          <a:prstGeom prst="rect">
            <a:avLst/>
          </a:prstGeom>
        </p:spPr>
      </p:pic>
      <p:pic>
        <p:nvPicPr>
          <p:cNvPr id="68" name="그림 67" descr="키보드이(가) 표시된 사진&#10;&#10;자동 생성된 설명">
            <a:extLst>
              <a:ext uri="{FF2B5EF4-FFF2-40B4-BE49-F238E27FC236}">
                <a16:creationId xmlns:a16="http://schemas.microsoft.com/office/drawing/2014/main" id="{5F8E9193-01E1-4EF5-96BD-42CD21389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8214" y="3171046"/>
            <a:ext cx="446292" cy="215232"/>
          </a:xfrm>
          <a:prstGeom prst="rect">
            <a:avLst/>
          </a:prstGeom>
        </p:spPr>
      </p:pic>
      <p:pic>
        <p:nvPicPr>
          <p:cNvPr id="70" name="그림 69" descr="키보드이(가) 표시된 사진&#10;&#10;자동 생성된 설명">
            <a:extLst>
              <a:ext uri="{FF2B5EF4-FFF2-40B4-BE49-F238E27FC236}">
                <a16:creationId xmlns:a16="http://schemas.microsoft.com/office/drawing/2014/main" id="{D0B83001-FCF7-4A80-A9F1-CB74EC643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506" y="3171046"/>
            <a:ext cx="418994" cy="215232"/>
          </a:xfrm>
          <a:prstGeom prst="rect">
            <a:avLst/>
          </a:prstGeom>
        </p:spPr>
      </p:pic>
      <p:pic>
        <p:nvPicPr>
          <p:cNvPr id="72" name="그림 71" descr="키보드이(가) 표시된 사진&#10;&#10;자동 생성된 설명">
            <a:extLst>
              <a:ext uri="{FF2B5EF4-FFF2-40B4-BE49-F238E27FC236}">
                <a16:creationId xmlns:a16="http://schemas.microsoft.com/office/drawing/2014/main" id="{50C15116-5715-406F-8B65-1AC67866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840" y="3171046"/>
            <a:ext cx="430654" cy="215232"/>
          </a:xfrm>
          <a:prstGeom prst="rect">
            <a:avLst/>
          </a:prstGeom>
        </p:spPr>
      </p:pic>
      <p:pic>
        <p:nvPicPr>
          <p:cNvPr id="74" name="그림 73" descr="키보드이(가) 표시된 사진&#10;&#10;자동 생성된 설명">
            <a:extLst>
              <a:ext uri="{FF2B5EF4-FFF2-40B4-BE49-F238E27FC236}">
                <a16:creationId xmlns:a16="http://schemas.microsoft.com/office/drawing/2014/main" id="{196D16BC-67E6-4AC7-AE22-F304A220F4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851" y="3171046"/>
            <a:ext cx="432643" cy="215232"/>
          </a:xfrm>
          <a:prstGeom prst="rect">
            <a:avLst/>
          </a:prstGeom>
        </p:spPr>
      </p:pic>
      <p:sp>
        <p:nvSpPr>
          <p:cNvPr id="45" name="원호 44">
            <a:extLst>
              <a:ext uri="{FF2B5EF4-FFF2-40B4-BE49-F238E27FC236}">
                <a16:creationId xmlns:a16="http://schemas.microsoft.com/office/drawing/2014/main" id="{40A69B98-A1E6-45D3-9D32-37A6A8377A18}"/>
              </a:ext>
            </a:extLst>
          </p:cNvPr>
          <p:cNvSpPr/>
          <p:nvPr/>
        </p:nvSpPr>
        <p:spPr>
          <a:xfrm rot="5400000">
            <a:off x="2063272" y="4060131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3E21F57-C273-43B8-AF92-816607329446}"/>
              </a:ext>
            </a:extLst>
          </p:cNvPr>
          <p:cNvSpPr/>
          <p:nvPr/>
        </p:nvSpPr>
        <p:spPr>
          <a:xfrm>
            <a:off x="2063272" y="4060131"/>
            <a:ext cx="1965434" cy="1965434"/>
          </a:xfrm>
          <a:prstGeom prst="arc">
            <a:avLst>
              <a:gd name="adj1" fmla="val 5320067"/>
              <a:gd name="adj2" fmla="val 2254606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9451C-2B67-455E-B3D7-BC958683E556}"/>
              </a:ext>
            </a:extLst>
          </p:cNvPr>
          <p:cNvSpPr txBox="1"/>
          <p:nvPr/>
        </p:nvSpPr>
        <p:spPr>
          <a:xfrm>
            <a:off x="2285204" y="4750460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83.57%</a:t>
            </a:r>
            <a:endParaRPr lang="ko-KR" altLang="en-US" sz="3200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6BD000A9-5D5B-49EB-98EA-4A5C305F479A}"/>
              </a:ext>
            </a:extLst>
          </p:cNvPr>
          <p:cNvSpPr/>
          <p:nvPr/>
        </p:nvSpPr>
        <p:spPr>
          <a:xfrm rot="5400000">
            <a:off x="7953082" y="4069096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ABE62CF-7B20-4467-8B25-7A43B4B3EB88}"/>
              </a:ext>
            </a:extLst>
          </p:cNvPr>
          <p:cNvSpPr/>
          <p:nvPr/>
        </p:nvSpPr>
        <p:spPr>
          <a:xfrm>
            <a:off x="7953082" y="4069096"/>
            <a:ext cx="1965434" cy="1965434"/>
          </a:xfrm>
          <a:prstGeom prst="arc">
            <a:avLst>
              <a:gd name="adj1" fmla="val 5320067"/>
              <a:gd name="adj2" fmla="val 242957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507E98-5C11-42E6-B931-AF4E7F43B858}"/>
              </a:ext>
            </a:extLst>
          </p:cNvPr>
          <p:cNvSpPr txBox="1"/>
          <p:nvPr/>
        </p:nvSpPr>
        <p:spPr>
          <a:xfrm>
            <a:off x="8175014" y="4759425"/>
            <a:ext cx="1521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86.25%</a:t>
            </a:r>
            <a:endParaRPr lang="ko-KR" altLang="en-US" sz="3200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4703CA1F-63D6-4A0B-9628-83556D07D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83" y="2742929"/>
            <a:ext cx="3407959" cy="4145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E2126E6-1484-425E-AAD6-2B6C6215DE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58" y="2747412"/>
            <a:ext cx="3407959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D8522-0432-48C9-B0F8-7CE0E41763F3}"/>
              </a:ext>
            </a:extLst>
          </p:cNvPr>
          <p:cNvSpPr txBox="1"/>
          <p:nvPr/>
        </p:nvSpPr>
        <p:spPr>
          <a:xfrm>
            <a:off x="1227455" y="1713675"/>
            <a:ext cx="3893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E4F035-8CC9-452F-824F-E4C03EEB2F40}"/>
              </a:ext>
            </a:extLst>
          </p:cNvPr>
          <p:cNvGrpSpPr/>
          <p:nvPr/>
        </p:nvGrpSpPr>
        <p:grpSpPr>
          <a:xfrm>
            <a:off x="988151" y="2160797"/>
            <a:ext cx="3774883" cy="815151"/>
            <a:chOff x="556334" y="2164396"/>
            <a:chExt cx="3774883" cy="81515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31AED3-D070-41B1-924E-53AF09AAB66A}"/>
                </a:ext>
              </a:extLst>
            </p:cNvPr>
            <p:cNvGrpSpPr/>
            <p:nvPr/>
          </p:nvGrpSpPr>
          <p:grpSpPr>
            <a:xfrm>
              <a:off x="616013" y="2164396"/>
              <a:ext cx="3708428" cy="815151"/>
              <a:chOff x="616013" y="2306411"/>
              <a:chExt cx="3708428" cy="815151"/>
            </a:xfrm>
          </p:grpSpPr>
          <p:pic>
            <p:nvPicPr>
              <p:cNvPr id="45" name="그림 44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3C32939-E188-4EA1-9E5B-5C55D6B8A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F8946E-17CD-4385-A691-4993CA0D9959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4" name="그림 43" descr="키보드이(가) 표시된 사진&#10;&#10;자동 생성된 설명">
              <a:extLst>
                <a:ext uri="{FF2B5EF4-FFF2-40B4-BE49-F238E27FC236}">
                  <a16:creationId xmlns:a16="http://schemas.microsoft.com/office/drawing/2014/main" id="{5891ACC3-281E-491E-B6B6-71B4E7360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334" y="2406338"/>
              <a:ext cx="3774883" cy="391913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E0DDF2-C013-474D-865B-EAB7DB9E0DB3}"/>
              </a:ext>
            </a:extLst>
          </p:cNvPr>
          <p:cNvGrpSpPr/>
          <p:nvPr/>
        </p:nvGrpSpPr>
        <p:grpSpPr>
          <a:xfrm>
            <a:off x="987659" y="2962267"/>
            <a:ext cx="3775375" cy="807883"/>
            <a:chOff x="555842" y="2965866"/>
            <a:chExt cx="3775375" cy="8078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01209A2-3816-4210-8682-DF7F0965E190}"/>
                </a:ext>
              </a:extLst>
            </p:cNvPr>
            <p:cNvGrpSpPr/>
            <p:nvPr/>
          </p:nvGrpSpPr>
          <p:grpSpPr>
            <a:xfrm>
              <a:off x="596423" y="2965866"/>
              <a:ext cx="3697788" cy="807883"/>
              <a:chOff x="648338" y="3334895"/>
              <a:chExt cx="3697788" cy="807883"/>
            </a:xfrm>
          </p:grpSpPr>
          <p:pic>
            <p:nvPicPr>
              <p:cNvPr id="50" name="그림 49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5E02B1EF-6EBF-4A44-B0E1-3A46F65D7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9C3018-5B81-4DC9-A0AA-3DD84144D1D6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pic>
          <p:nvPicPr>
            <p:cNvPr id="49" name="그림 48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E53C5E06-3831-4CE3-998A-728E4280C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5842" y="3211453"/>
              <a:ext cx="3775375" cy="3810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6F05E62-02EC-4995-8354-AC6343F0C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4085" y="3810455"/>
            <a:ext cx="2764191" cy="2457058"/>
          </a:xfrm>
          <a:prstGeom prst="rect">
            <a:avLst/>
          </a:prstGeom>
        </p:spPr>
      </p:pic>
      <p:pic>
        <p:nvPicPr>
          <p:cNvPr id="11" name="그림 10" descr="스크린샷, 모니터, 카운터, 테이블이(가) 표시된 사진&#10;&#10;자동 생성된 설명">
            <a:extLst>
              <a:ext uri="{FF2B5EF4-FFF2-40B4-BE49-F238E27FC236}">
                <a16:creationId xmlns:a16="http://schemas.microsoft.com/office/drawing/2014/main" id="{7F36968B-0D11-47F1-81E9-7ABA406CB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40" y="1724730"/>
            <a:ext cx="3652269" cy="4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CCD66C-2A90-4984-94AD-BC3E4D6DF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4326" y="3773749"/>
            <a:ext cx="2777188" cy="24369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2C01A3-69E5-475D-BEA2-BF0EC8706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917" y="3791149"/>
            <a:ext cx="2708409" cy="2402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0C3EE-8BF7-45E5-A88A-8E87E8219308}"/>
              </a:ext>
            </a:extLst>
          </p:cNvPr>
          <p:cNvSpPr txBox="1"/>
          <p:nvPr/>
        </p:nvSpPr>
        <p:spPr>
          <a:xfrm>
            <a:off x="1246505" y="1702433"/>
            <a:ext cx="393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우회전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B9D3AE-FFF8-45BD-A555-83E25D6F2522}"/>
              </a:ext>
            </a:extLst>
          </p:cNvPr>
          <p:cNvGrpSpPr/>
          <p:nvPr/>
        </p:nvGrpSpPr>
        <p:grpSpPr>
          <a:xfrm>
            <a:off x="1182592" y="2146994"/>
            <a:ext cx="3774883" cy="815151"/>
            <a:chOff x="549558" y="2306411"/>
            <a:chExt cx="3774883" cy="81515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1BE0B6-4644-4E03-9091-D28494D88C45}"/>
                </a:ext>
              </a:extLst>
            </p:cNvPr>
            <p:cNvGrpSpPr/>
            <p:nvPr/>
          </p:nvGrpSpPr>
          <p:grpSpPr>
            <a:xfrm>
              <a:off x="549558" y="2605550"/>
              <a:ext cx="3774883" cy="516012"/>
              <a:chOff x="536767" y="2160797"/>
              <a:chExt cx="3774883" cy="516012"/>
            </a:xfrm>
          </p:grpSpPr>
          <p:pic>
            <p:nvPicPr>
              <p:cNvPr id="41" name="그림 4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D3CB1D48-18B3-4347-9D60-EBBFE218A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6767" y="2160797"/>
                <a:ext cx="3774883" cy="338554"/>
              </a:xfrm>
              <a:prstGeom prst="rect">
                <a:avLst/>
              </a:prstGeom>
            </p:spPr>
          </p:pic>
          <p:pic>
            <p:nvPicPr>
              <p:cNvPr id="42" name="그림 4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915642C2-606C-444C-957B-F89000CAC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7288" y="2495837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761C69-8CB9-496A-9EC3-560CFF4FA7A1}"/>
                </a:ext>
              </a:extLst>
            </p:cNvPr>
            <p:cNvSpPr txBox="1"/>
            <p:nvPr/>
          </p:nvSpPr>
          <p:spPr>
            <a:xfrm>
              <a:off x="616013" y="2306411"/>
              <a:ext cx="886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Sim2Sim</a:t>
              </a:r>
              <a:endParaRPr lang="ko-KR" altLang="en-US" sz="1400" b="1" dirty="0"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5EB0FE7-CE6F-4C35-8A9F-795355BC7F05}"/>
              </a:ext>
            </a:extLst>
          </p:cNvPr>
          <p:cNvGrpSpPr/>
          <p:nvPr/>
        </p:nvGrpSpPr>
        <p:grpSpPr>
          <a:xfrm>
            <a:off x="1182592" y="2948464"/>
            <a:ext cx="3802645" cy="807883"/>
            <a:chOff x="601473" y="3334895"/>
            <a:chExt cx="3802645" cy="80788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0ED5A2-3CA4-496D-8D0A-4C7254AC888E}"/>
                </a:ext>
              </a:extLst>
            </p:cNvPr>
            <p:cNvGrpSpPr/>
            <p:nvPr/>
          </p:nvGrpSpPr>
          <p:grpSpPr>
            <a:xfrm>
              <a:off x="601473" y="3628038"/>
              <a:ext cx="3802645" cy="514740"/>
              <a:chOff x="518436" y="3252181"/>
              <a:chExt cx="3802645" cy="514740"/>
            </a:xfrm>
          </p:grpSpPr>
          <p:pic>
            <p:nvPicPr>
              <p:cNvPr id="46" name="그림 45" descr="대형, 키보드이(가) 표시된 사진&#10;&#10;자동 생성된 설명">
                <a:extLst>
                  <a:ext uri="{FF2B5EF4-FFF2-40B4-BE49-F238E27FC236}">
                    <a16:creationId xmlns:a16="http://schemas.microsoft.com/office/drawing/2014/main" id="{15A1A52E-EC06-48E3-AD76-D54FA698E5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8436" y="3252181"/>
                <a:ext cx="3802645" cy="338554"/>
              </a:xfrm>
              <a:prstGeom prst="rect">
                <a:avLst/>
              </a:prstGeom>
            </p:spPr>
          </p:pic>
          <p:pic>
            <p:nvPicPr>
              <p:cNvPr id="47" name="그림 4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F94B22EF-25E5-4BC9-B91A-E5EA70663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8727" y="3585949"/>
                <a:ext cx="3354362" cy="180972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A8AD-B49F-4779-9E07-704E8EB16323}"/>
                </a:ext>
              </a:extLst>
            </p:cNvPr>
            <p:cNvSpPr txBox="1"/>
            <p:nvPr/>
          </p:nvSpPr>
          <p:spPr>
            <a:xfrm>
              <a:off x="648338" y="3334895"/>
              <a:ext cx="925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Sim2Real</a:t>
              </a:r>
              <a:endParaRPr lang="ko-KR" altLang="en-US" sz="1400" b="1" dirty="0">
                <a:latin typeface="+mn-ea"/>
              </a:endParaRPr>
            </a:p>
          </p:txBody>
        </p:sp>
      </p:grpSp>
      <p:pic>
        <p:nvPicPr>
          <p:cNvPr id="10" name="그림 9" descr="스크린샷, 모니터, 카운터, 테이블이(가) 표시된 사진&#10;&#10;자동 생성된 설명">
            <a:extLst>
              <a:ext uri="{FF2B5EF4-FFF2-40B4-BE49-F238E27FC236}">
                <a16:creationId xmlns:a16="http://schemas.microsoft.com/office/drawing/2014/main" id="{74AD1086-6F2B-46F3-82BB-EC089ED95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24730"/>
            <a:ext cx="3652269" cy="4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354763" y="1724730"/>
            <a:ext cx="3207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0442BF-DCDE-4E83-AD20-B75FFB6B0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2424" y="3794097"/>
            <a:ext cx="2872925" cy="253366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CBE3F1-5D9F-4D90-85DF-63A0FE606871}"/>
              </a:ext>
            </a:extLst>
          </p:cNvPr>
          <p:cNvGrpSpPr/>
          <p:nvPr/>
        </p:nvGrpSpPr>
        <p:grpSpPr>
          <a:xfrm>
            <a:off x="1260991" y="2163060"/>
            <a:ext cx="3772842" cy="815151"/>
            <a:chOff x="475842" y="2160797"/>
            <a:chExt cx="3772842" cy="815151"/>
          </a:xfrm>
        </p:grpSpPr>
        <p:pic>
          <p:nvPicPr>
            <p:cNvPr id="11" name="그림 10" descr="키보드이(가) 표시된 사진&#10;&#10;자동 생성된 설명">
              <a:extLst>
                <a:ext uri="{FF2B5EF4-FFF2-40B4-BE49-F238E27FC236}">
                  <a16:creationId xmlns:a16="http://schemas.microsoft.com/office/drawing/2014/main" id="{24B4AEFA-BB92-4A1F-9C3B-BA77A8ADA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842" y="2429860"/>
              <a:ext cx="3772842" cy="39623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82909B-8420-4BA7-A17D-D815397A13AE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2" name="그림 21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C1513EAB-6774-48E8-8488-A8799F89C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F5F0AD-6B6A-48FB-989E-D85FC29EA672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328AC72-6462-4D6F-81B5-9FED38BDB140}"/>
              </a:ext>
            </a:extLst>
          </p:cNvPr>
          <p:cNvGrpSpPr/>
          <p:nvPr/>
        </p:nvGrpSpPr>
        <p:grpSpPr>
          <a:xfrm>
            <a:off x="1254215" y="2964530"/>
            <a:ext cx="3772842" cy="807883"/>
            <a:chOff x="469066" y="2962267"/>
            <a:chExt cx="3772842" cy="807883"/>
          </a:xfrm>
        </p:grpSpPr>
        <p:pic>
          <p:nvPicPr>
            <p:cNvPr id="10" name="그림 9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7AF67F3C-7116-49FC-A891-672EB71E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85772"/>
              <a:ext cx="3772842" cy="39623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FD5328-CD95-4563-8CDB-6EF735C328DE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7" name="그림 26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76F1A1B4-A4E9-454D-B1E8-1DE4EE78B5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F38814-312D-430E-8D7E-589AF5993189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001771-8EEA-477C-AFD5-8515F29CC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24730"/>
            <a:ext cx="3652269" cy="4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동차, 도로, 건물, 실외이(가) 표시된 사진&#10;&#10;자동 생성된 설명">
            <a:extLst>
              <a:ext uri="{FF2B5EF4-FFF2-40B4-BE49-F238E27FC236}">
                <a16:creationId xmlns:a16="http://schemas.microsoft.com/office/drawing/2014/main" id="{D1ED6220-2168-46DE-90AB-829213408C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219" y="0"/>
            <a:ext cx="7809781" cy="68519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5551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57052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243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146115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CFB1FA-A4E1-492C-BE1F-63914415E88D}"/>
              </a:ext>
            </a:extLst>
          </p:cNvPr>
          <p:cNvSpPr txBox="1"/>
          <p:nvPr/>
        </p:nvSpPr>
        <p:spPr>
          <a:xfrm>
            <a:off x="867082" y="2067023"/>
            <a:ext cx="4505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주제 선정 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배경 지식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프로젝트 개발 환경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7678-67D7-4B28-B78C-A71E3162BB6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DF38-4477-4EE1-A245-08E2FC6E81FC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CA03F0-D1A4-4AA5-8D44-2E69C2FBD8D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70162-25CB-4DDD-8DB2-ACDF5D752249}"/>
              </a:ext>
            </a:extLst>
          </p:cNvPr>
          <p:cNvSpPr txBox="1"/>
          <p:nvPr/>
        </p:nvSpPr>
        <p:spPr>
          <a:xfrm>
            <a:off x="339536" y="126466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 결과 분석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A37A2F-C1A9-4CED-985E-63C5E4BDB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605" y="3825358"/>
            <a:ext cx="2820621" cy="242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AE2BA-2623-4563-9F3A-EA018DBD500F}"/>
              </a:ext>
            </a:extLst>
          </p:cNvPr>
          <p:cNvSpPr txBox="1"/>
          <p:nvPr/>
        </p:nvSpPr>
        <p:spPr>
          <a:xfrm>
            <a:off x="1032375" y="1696460"/>
            <a:ext cx="4434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 동작 예측 오류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우차선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–&gt;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직진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우커브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ADF524-4247-4899-BD86-346E07590479}"/>
              </a:ext>
            </a:extLst>
          </p:cNvPr>
          <p:cNvGrpSpPr/>
          <p:nvPr/>
        </p:nvGrpSpPr>
        <p:grpSpPr>
          <a:xfrm>
            <a:off x="1244416" y="2126569"/>
            <a:ext cx="3797742" cy="815151"/>
            <a:chOff x="469066" y="2160797"/>
            <a:chExt cx="3797742" cy="815151"/>
          </a:xfrm>
        </p:grpSpPr>
        <p:pic>
          <p:nvPicPr>
            <p:cNvPr id="10" name="그림 9" descr="키보드이(가) 표시된 사진&#10;&#10;자동 생성된 설명">
              <a:extLst>
                <a:ext uri="{FF2B5EF4-FFF2-40B4-BE49-F238E27FC236}">
                  <a16:creationId xmlns:a16="http://schemas.microsoft.com/office/drawing/2014/main" id="{E63A5B23-ABA4-4485-A309-BD221067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2414172"/>
              <a:ext cx="3797742" cy="3929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BC91798-255E-4BA9-A5FA-E9E7EAC0A93F}"/>
                </a:ext>
              </a:extLst>
            </p:cNvPr>
            <p:cNvGrpSpPr/>
            <p:nvPr/>
          </p:nvGrpSpPr>
          <p:grpSpPr>
            <a:xfrm>
              <a:off x="533480" y="2160797"/>
              <a:ext cx="3708428" cy="815151"/>
              <a:chOff x="616013" y="2306411"/>
              <a:chExt cx="3708428" cy="815151"/>
            </a:xfrm>
          </p:grpSpPr>
          <p:pic>
            <p:nvPicPr>
              <p:cNvPr id="21" name="그림 20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88674DEA-CD7D-4074-A3E6-BB0B79605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079" y="2940590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F99D78-D217-48AC-8F25-E585DB3C5F9B}"/>
                  </a:ext>
                </a:extLst>
              </p:cNvPr>
              <p:cNvSpPr txBox="1"/>
              <p:nvPr/>
            </p:nvSpPr>
            <p:spPr>
              <a:xfrm>
                <a:off x="616013" y="2306411"/>
                <a:ext cx="88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Sim2Sim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A1DED9-6B87-450E-A7F3-3E2A485DD8A6}"/>
              </a:ext>
            </a:extLst>
          </p:cNvPr>
          <p:cNvGrpSpPr/>
          <p:nvPr/>
        </p:nvGrpSpPr>
        <p:grpSpPr>
          <a:xfrm>
            <a:off x="1244416" y="2928039"/>
            <a:ext cx="3827327" cy="807883"/>
            <a:chOff x="469066" y="2962267"/>
            <a:chExt cx="3827327" cy="807883"/>
          </a:xfrm>
        </p:grpSpPr>
        <p:pic>
          <p:nvPicPr>
            <p:cNvPr id="8" name="그림 7" descr="대형, 키보드이(가) 표시된 사진&#10;&#10;자동 생성된 설명">
              <a:extLst>
                <a:ext uri="{FF2B5EF4-FFF2-40B4-BE49-F238E27FC236}">
                  <a16:creationId xmlns:a16="http://schemas.microsoft.com/office/drawing/2014/main" id="{5682A79A-6B75-4462-92C3-57BD98B90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066" y="3199337"/>
              <a:ext cx="3827327" cy="388620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0E19F1-80E1-4E1D-A506-716AAF13B471}"/>
                </a:ext>
              </a:extLst>
            </p:cNvPr>
            <p:cNvGrpSpPr/>
            <p:nvPr/>
          </p:nvGrpSpPr>
          <p:grpSpPr>
            <a:xfrm>
              <a:off x="513890" y="2962267"/>
              <a:ext cx="3697788" cy="807883"/>
              <a:chOff x="648338" y="3334895"/>
              <a:chExt cx="3697788" cy="807883"/>
            </a:xfrm>
          </p:grpSpPr>
          <p:pic>
            <p:nvPicPr>
              <p:cNvPr id="26" name="그림 25" descr="키보드이(가) 표시된 사진&#10;&#10;자동 생성된 설명">
                <a:extLst>
                  <a:ext uri="{FF2B5EF4-FFF2-40B4-BE49-F238E27FC236}">
                    <a16:creationId xmlns:a16="http://schemas.microsoft.com/office/drawing/2014/main" id="{09C95792-7761-4101-B058-347D24B8E8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1764" y="3961806"/>
                <a:ext cx="3354362" cy="1809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5E62B1-280F-41C4-8D22-D7C9164727C1}"/>
                  </a:ext>
                </a:extLst>
              </p:cNvPr>
              <p:cNvSpPr txBox="1"/>
              <p:nvPr/>
            </p:nvSpPr>
            <p:spPr>
              <a:xfrm>
                <a:off x="648338" y="3334895"/>
                <a:ext cx="9259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latin typeface="+mn-ea"/>
                  </a:rPr>
                  <a:t>Sim2Real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</p:grpSp>
      <p:pic>
        <p:nvPicPr>
          <p:cNvPr id="12" name="그림 11" descr="스크린샷, 모니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73173903-2F06-4DEE-BD61-61FF2445F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8" y="1700204"/>
            <a:ext cx="3671242" cy="47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AE9B8-5A86-4C2D-BB37-30B4CE76BD95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FD7C-0620-42E1-8F23-CE9391E32A50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77B0B-1AD0-4740-92A4-49DFA0B19D78}"/>
              </a:ext>
            </a:extLst>
          </p:cNvPr>
          <p:cNvSpPr txBox="1"/>
          <p:nvPr/>
        </p:nvSpPr>
        <p:spPr>
          <a:xfrm>
            <a:off x="339536" y="1264666"/>
            <a:ext cx="231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CEFEB-2FA8-4844-BE9F-91CA2B9EADD8}"/>
              </a:ext>
            </a:extLst>
          </p:cNvPr>
          <p:cNvSpPr txBox="1"/>
          <p:nvPr/>
        </p:nvSpPr>
        <p:spPr>
          <a:xfrm>
            <a:off x="339536" y="1966728"/>
            <a:ext cx="11547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Sim2Real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기술을 적용한 딥러닝 모델을 사용하여 시뮬레이션 데이터를 사용하여서도 실제 데이터를 사용하였을 때보다는 떨어지지만 불가능하지는 않다는 유의미한 결과를 도출할 수 있었음 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이를 통해 향후 개선을 통해 시뮬레이션 데이터로 실제 데이터를 어느정도 대체 가능할 것으로 예상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시뮬레이션으로 데이터를 수집할 경우 실제보다 안전하게 원하는 다양한 데이터를 수집 가능 할 것으로 기대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향후 실제 데이터를 얻기 힘든 분야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졸음 운전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음주 운전 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에도 적용 가능 예상</a:t>
            </a:r>
          </a:p>
        </p:txBody>
      </p:sp>
    </p:spTree>
    <p:extLst>
      <p:ext uri="{BB962C8B-B14F-4D97-AF65-F5344CB8AC3E}">
        <p14:creationId xmlns:p14="http://schemas.microsoft.com/office/powerpoint/2010/main" val="13541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F56349-0DBF-4335-B17E-46677027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20132"/>
              </p:ext>
            </p:extLst>
          </p:nvPr>
        </p:nvGraphicFramePr>
        <p:xfrm>
          <a:off x="341707" y="1914036"/>
          <a:ext cx="11705914" cy="4647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2769">
                  <a:extLst>
                    <a:ext uri="{9D8B030D-6E8A-4147-A177-3AD203B41FA5}">
                      <a16:colId xmlns:a16="http://schemas.microsoft.com/office/drawing/2014/main" val="3237227505"/>
                    </a:ext>
                  </a:extLst>
                </a:gridCol>
                <a:gridCol w="2216004">
                  <a:extLst>
                    <a:ext uri="{9D8B030D-6E8A-4147-A177-3AD203B41FA5}">
                      <a16:colId xmlns:a16="http://schemas.microsoft.com/office/drawing/2014/main" val="2363127006"/>
                    </a:ext>
                  </a:extLst>
                </a:gridCol>
                <a:gridCol w="8207141">
                  <a:extLst>
                    <a:ext uri="{9D8B030D-6E8A-4147-A177-3AD203B41FA5}">
                      <a16:colId xmlns:a16="http://schemas.microsoft.com/office/drawing/2014/main" val="947507948"/>
                    </a:ext>
                  </a:extLst>
                </a:gridCol>
              </a:tblGrid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팀원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역할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98978"/>
                  </a:ext>
                </a:extLst>
              </a:tr>
              <a:tr h="4395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공통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시뮬레이터를 이용하여 센서 데이터를 수집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5128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n-lt"/>
                        </a:rPr>
                        <a:t>정희석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딥러닝 모델 설계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데이터 정규화 진행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Google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Colab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과 </a:t>
                      </a:r>
                      <a:r>
                        <a:rPr lang="en-US" sz="1600" kern="100" dirty="0" err="1">
                          <a:effectLst/>
                          <a:latin typeface="+mn-lt"/>
                        </a:rPr>
                        <a:t>Tensorflow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을 사용해서 딥러닝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 모델 설계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&amp;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개량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54861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  <a:latin typeface="+mn-lt"/>
                        </a:rPr>
                        <a:t>방형진</a:t>
                      </a:r>
                      <a:endParaRPr lang="ko-KR" sz="16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학습 데이터 처리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데이터 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csv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파일 변환을 위한 데이터 선별 및 동작 </a:t>
                      </a:r>
                      <a:r>
                        <a:rPr lang="ko-KR" altLang="en-US" sz="1600" kern="100" dirty="0" err="1">
                          <a:effectLst/>
                          <a:latin typeface="+mn-lt"/>
                        </a:rPr>
                        <a:t>라벨링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등 데이터 구축 작업</a:t>
                      </a:r>
                      <a:endParaRPr lang="ko-KR" sz="1600" kern="100" dirty="0">
                        <a:effectLst/>
                        <a:latin typeface="+mn-lt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각 동작 별 센서 데이터 특징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값 범위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분포</a:t>
                      </a:r>
                      <a:r>
                        <a:rPr lang="en-US" altLang="ko-KR" sz="1600" kern="100" dirty="0">
                          <a:effectLst/>
                          <a:latin typeface="+mn-lt"/>
                        </a:rPr>
                        <a:t>)</a:t>
                      </a:r>
                      <a:r>
                        <a:rPr lang="ko-KR" altLang="en-US" sz="1600" kern="100" dirty="0">
                          <a:effectLst/>
                          <a:latin typeface="+mn-lt"/>
                        </a:rPr>
                        <a:t> 분석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6125973"/>
                  </a:ext>
                </a:extLst>
              </a:tr>
              <a:tr h="1256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n-lt"/>
                        </a:rPr>
                        <a:t>이석준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60000"/>
                        </a:lnSpc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UI </a:t>
                      </a:r>
                      <a:r>
                        <a:rPr lang="ko-KR" sz="1600" kern="100">
                          <a:effectLst/>
                          <a:latin typeface="+mn-lt"/>
                        </a:rPr>
                        <a:t>개발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Python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의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PyQt5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모듈을 사용하여 </a:t>
                      </a:r>
                      <a:r>
                        <a:rPr lang="en-US" sz="1600" kern="100" dirty="0">
                          <a:effectLst/>
                          <a:latin typeface="+mn-lt"/>
                        </a:rPr>
                        <a:t>GUI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프로그램 구현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sz="1600" kern="100" dirty="0">
                          <a:effectLst/>
                          <a:latin typeface="+mn-lt"/>
                        </a:rPr>
                        <a:t>시연 프로그램에 프로젝트 예측 모델 이식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6646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팀원 별 역할 분담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E2219-8D95-45D2-8F92-E59F19319FE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F81DE-5133-4784-8DFD-12625ACFCD12}"/>
              </a:ext>
            </a:extLst>
          </p:cNvPr>
          <p:cNvSpPr txBox="1"/>
          <p:nvPr/>
        </p:nvSpPr>
        <p:spPr>
          <a:xfrm>
            <a:off x="875104" y="67609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Outcome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4A26-EFE0-4080-A1A4-A0002404631D}"/>
              </a:ext>
            </a:extLst>
          </p:cNvPr>
          <p:cNvSpPr txBox="1"/>
          <p:nvPr/>
        </p:nvSpPr>
        <p:spPr>
          <a:xfrm>
            <a:off x="339536" y="126466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일정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302D738-6C96-4FDD-B2C2-43D00E41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8357"/>
              </p:ext>
            </p:extLst>
          </p:nvPr>
        </p:nvGraphicFramePr>
        <p:xfrm>
          <a:off x="339536" y="1914037"/>
          <a:ext cx="1172733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141">
                  <a:extLst>
                    <a:ext uri="{9D8B030D-6E8A-4147-A177-3AD203B41FA5}">
                      <a16:colId xmlns:a16="http://schemas.microsoft.com/office/drawing/2014/main" val="11856455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7144879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00099067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069803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3512693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14629299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66633127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9460341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216817642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4142020137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7179333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520175455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655178400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2163297226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74631988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3752580323"/>
                    </a:ext>
                  </a:extLst>
                </a:gridCol>
                <a:gridCol w="528387">
                  <a:extLst>
                    <a:ext uri="{9D8B030D-6E8A-4147-A177-3AD203B41FA5}">
                      <a16:colId xmlns:a16="http://schemas.microsoft.com/office/drawing/2014/main" val="1958958825"/>
                    </a:ext>
                  </a:extLst>
                </a:gridCol>
              </a:tblGrid>
              <a:tr h="17156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957305"/>
                  </a:ext>
                </a:extLst>
              </a:tr>
              <a:tr h="1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95716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시뮬레이터 교육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1822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3828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관련 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6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Google </a:t>
                      </a:r>
                      <a:r>
                        <a:rPr lang="en-US" altLang="ko-KR" sz="1400" dirty="0" err="1"/>
                        <a:t>Colab</a:t>
                      </a:r>
                      <a:r>
                        <a:rPr lang="en-US" altLang="ko-KR" sz="1400" dirty="0"/>
                        <a:t> with </a:t>
                      </a:r>
                      <a:r>
                        <a:rPr lang="en-US" altLang="ko-KR" sz="1400" dirty="0" err="1"/>
                        <a:t>Tensorflow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1886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Sim2Real Transfer </a:t>
                      </a:r>
                      <a:r>
                        <a:rPr lang="ko-KR" altLang="en-US" sz="1400" dirty="0"/>
                        <a:t>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28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센서 데이터 처리 및 정규화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354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분류 학습 모델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5499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데이터 학습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2409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모델 성능 테스트 및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729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53103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GUI </a:t>
                      </a:r>
                      <a:r>
                        <a:rPr lang="ko-KR" altLang="en-US" sz="1400" dirty="0"/>
                        <a:t>프로그램 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14602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발표 준비 및 시연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0070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28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83C2773F-38F9-441E-8A17-99927181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146" y="1076960"/>
            <a:ext cx="2362854" cy="1352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894" y="5391424"/>
            <a:ext cx="2887651" cy="1027899"/>
            <a:chOff x="631894" y="5390664"/>
            <a:chExt cx="2887651" cy="9268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894" y="5845744"/>
              <a:ext cx="2887651" cy="47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대한민국의 차량보유 대수는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2020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기준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2409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만대가 넘음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56648" y="5390664"/>
              <a:ext cx="2037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차량 보유 대수 증가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593024" y="5391430"/>
            <a:ext cx="3005952" cy="1027894"/>
            <a:chOff x="572539" y="5390664"/>
            <a:chExt cx="3005952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2010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년 부터 하루 평균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600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건 이상의 교통사고가 발생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572539" y="5390664"/>
              <a:ext cx="3005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매년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만 건 이상의 교통사고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448567" y="5391430"/>
            <a:ext cx="3111749" cy="1027894"/>
            <a:chOff x="519638" y="5390664"/>
            <a:chExt cx="3111749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519639" y="5895338"/>
              <a:ext cx="2999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사고 발생시 주변 차량의 블랙박스 영상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도로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CCTV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등 시각적 데이터에 의존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519638" y="5390664"/>
              <a:ext cx="3111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시각 정보에 의존하는 사고처리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C6D57E65-1981-49D4-95D3-9466FD0CE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275945"/>
              </p:ext>
            </p:extLst>
          </p:nvPr>
        </p:nvGraphicFramePr>
        <p:xfrm>
          <a:off x="875104" y="1726331"/>
          <a:ext cx="10685212" cy="3560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8965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1088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26270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85061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8897626" y="4409435"/>
            <a:ext cx="3215061" cy="978468"/>
            <a:chOff x="631694" y="5390662"/>
            <a:chExt cx="2887651" cy="8823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94" y="5745662"/>
              <a:ext cx="2887651" cy="5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자동차 내의 거의 모든 동작을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ECU(Electronic Control Unit)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을 통해 제어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34448" y="5390662"/>
              <a:ext cx="2682146" cy="360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자동차의 전자식 제어 도입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73631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선정 배경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70432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0E83D-C21B-4E17-853A-532F9CAD06A8}"/>
              </a:ext>
            </a:extLst>
          </p:cNvPr>
          <p:cNvSpPr txBox="1"/>
          <p:nvPr/>
        </p:nvSpPr>
        <p:spPr>
          <a:xfrm>
            <a:off x="1308394" y="6593488"/>
            <a:ext cx="2610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출처</a:t>
            </a:r>
            <a:r>
              <a:rPr lang="en-US" altLang="ko-KR" sz="1200" dirty="0"/>
              <a:t>: </a:t>
            </a:r>
            <a:r>
              <a:rPr lang="ko-KR" altLang="en-US" sz="1200" dirty="0"/>
              <a:t>한국산업기술진흥협회</a:t>
            </a:r>
            <a:r>
              <a:rPr lang="en-US" altLang="ko-KR" sz="1200" dirty="0"/>
              <a:t>(KOITA)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27EB1-7ABE-4BA4-80FE-C5A5A10AB126}"/>
              </a:ext>
            </a:extLst>
          </p:cNvPr>
          <p:cNvGrpSpPr/>
          <p:nvPr/>
        </p:nvGrpSpPr>
        <p:grpSpPr>
          <a:xfrm>
            <a:off x="5873849" y="4421596"/>
            <a:ext cx="3052381" cy="732246"/>
            <a:chOff x="631694" y="5390664"/>
            <a:chExt cx="2887651" cy="66028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BD447B-81B5-4A3D-8916-6B0649D2CF83}"/>
                </a:ext>
              </a:extLst>
            </p:cNvPr>
            <p:cNvSpPr txBox="1"/>
            <p:nvPr/>
          </p:nvSpPr>
          <p:spPr>
            <a:xfrm>
              <a:off x="631694" y="5745664"/>
              <a:ext cx="2887651" cy="30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rgbClr val="393939"/>
                  </a:solidFill>
                </a:rPr>
                <a:t>30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여종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200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개 이상의 센서가 탑재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*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3B1D16-4373-4178-B415-026E82B06080}"/>
                </a:ext>
              </a:extLst>
            </p:cNvPr>
            <p:cNvSpPr txBox="1"/>
            <p:nvPr/>
          </p:nvSpPr>
          <p:spPr>
            <a:xfrm>
              <a:off x="785595" y="5390664"/>
              <a:ext cx="257985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자동차 내장 센서 개수 증가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CDA96-B3FB-4891-BA1F-5327ABA81F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6" y="1913974"/>
            <a:ext cx="3956428" cy="4679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0C4B7-8C5E-4C79-A1E6-68FFBA138C09}"/>
              </a:ext>
            </a:extLst>
          </p:cNvPr>
          <p:cNvSpPr txBox="1"/>
          <p:nvPr/>
        </p:nvSpPr>
        <p:spPr>
          <a:xfrm>
            <a:off x="5963314" y="6397089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출처</a:t>
            </a:r>
            <a:r>
              <a:rPr lang="en-US" altLang="ko-KR" sz="1200" dirty="0"/>
              <a:t>: TECHWORLD NEWS, </a:t>
            </a:r>
            <a:r>
              <a:rPr lang="ko-KR" altLang="en-US" sz="1200" dirty="0"/>
              <a:t>영역과 거리의 벽을 부수는 자동차용 센서</a:t>
            </a:r>
            <a:r>
              <a:rPr lang="en-US" altLang="ko-KR" sz="1200" dirty="0"/>
              <a:t>(2018/09/12)</a:t>
            </a:r>
          </a:p>
          <a:p>
            <a:r>
              <a:rPr lang="en-US" altLang="ko-KR" sz="1200" dirty="0"/>
              <a:t>  http://www.epnc.co.kr/news/articleView.html?idxno=81009</a:t>
            </a:r>
            <a:endParaRPr lang="en-US" altLang="ko-KR" sz="1200" dirty="0">
              <a:solidFill>
                <a:srgbClr val="90BB23"/>
              </a:solidFill>
            </a:endParaRPr>
          </a:p>
        </p:txBody>
      </p:sp>
      <p:pic>
        <p:nvPicPr>
          <p:cNvPr id="1030" name="Picture 6" descr="Product Test - TEXA OBD Log - Professional Motor Mechanic">
            <a:extLst>
              <a:ext uri="{FF2B5EF4-FFF2-40B4-BE49-F238E27FC236}">
                <a16:creationId xmlns:a16="http://schemas.microsoft.com/office/drawing/2014/main" id="{49C4F884-93E1-4299-8F57-2BEEF67C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07" y="1586321"/>
            <a:ext cx="5976905" cy="284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5F93E21-2412-41D9-A9A5-EA971C09EC31}"/>
              </a:ext>
            </a:extLst>
          </p:cNvPr>
          <p:cNvGrpSpPr/>
          <p:nvPr/>
        </p:nvGrpSpPr>
        <p:grpSpPr>
          <a:xfrm>
            <a:off x="6036530" y="5364870"/>
            <a:ext cx="5942082" cy="978470"/>
            <a:chOff x="631694" y="5390664"/>
            <a:chExt cx="2887651" cy="8823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2C815-F270-4CD7-8DE1-933CD05E6490}"/>
                </a:ext>
              </a:extLst>
            </p:cNvPr>
            <p:cNvSpPr txBox="1"/>
            <p:nvPr/>
          </p:nvSpPr>
          <p:spPr>
            <a:xfrm>
              <a:off x="631694" y="5745667"/>
              <a:ext cx="2887651" cy="5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rgbClr val="393939"/>
                  </a:solidFill>
                </a:rPr>
                <a:t>표준화된 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OBD(On-Board Diagnostics, </a:t>
              </a:r>
              <a:r>
                <a:rPr lang="ko-KR" altLang="en-US" sz="1600" b="1" spc="-150" dirty="0" err="1">
                  <a:solidFill>
                    <a:srgbClr val="393939"/>
                  </a:solidFill>
                </a:rPr>
                <a:t>온보드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600" b="1" spc="-150" dirty="0" err="1">
                  <a:solidFill>
                    <a:srgbClr val="393939"/>
                  </a:solidFill>
                </a:rPr>
                <a:t>진단기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) 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장치를 통해 </a:t>
              </a:r>
              <a:endParaRPr lang="en-US" altLang="ko-KR" sz="1600" b="1" spc="-150" dirty="0">
                <a:solidFill>
                  <a:srgbClr val="393939"/>
                </a:solidFill>
              </a:endParaRPr>
            </a:p>
            <a:p>
              <a:pPr algn="ctr"/>
              <a:r>
                <a:rPr lang="en-US" altLang="ko-KR" sz="1600" b="1" spc="-150" dirty="0">
                  <a:solidFill>
                    <a:srgbClr val="393939"/>
                  </a:solidFill>
                </a:rPr>
                <a:t>ECU</a:t>
              </a:r>
              <a:r>
                <a:rPr lang="ko-KR" altLang="en-US" sz="1600" b="1" spc="-150" dirty="0">
                  <a:solidFill>
                    <a:srgbClr val="393939"/>
                  </a:solidFill>
                </a:rPr>
                <a:t>로 부터 실시간 차량 센서데이터에 접근이 가능해 졌다</a:t>
              </a:r>
              <a:r>
                <a:rPr lang="en-US" altLang="ko-KR" sz="1600" b="1" spc="-150" dirty="0">
                  <a:solidFill>
                    <a:srgbClr val="393939"/>
                  </a:solidFill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2EB186-905A-4D87-B884-2C616AE304C7}"/>
                </a:ext>
              </a:extLst>
            </p:cNvPr>
            <p:cNvSpPr txBox="1"/>
            <p:nvPr/>
          </p:nvSpPr>
          <p:spPr>
            <a:xfrm>
              <a:off x="915258" y="5390664"/>
              <a:ext cx="2320538" cy="36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OBD-II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프로토콜 표준화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1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6B16C-6FD8-4E17-840D-540BC19AE5F2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A85DE-F4BC-456B-B76E-F4197F593E19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0FF6-021A-47C3-877D-977D0C627BFF}"/>
              </a:ext>
            </a:extLst>
          </p:cNvPr>
          <p:cNvSpPr txBox="1"/>
          <p:nvPr/>
        </p:nvSpPr>
        <p:spPr>
          <a:xfrm>
            <a:off x="339536" y="126466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목표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FBB414-DDC7-4CE7-B11F-E0B7A0D1F8C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D5BF0-47BD-4C09-B689-65B4891AAF8E}"/>
              </a:ext>
            </a:extLst>
          </p:cNvPr>
          <p:cNvSpPr txBox="1"/>
          <p:nvPr/>
        </p:nvSpPr>
        <p:spPr>
          <a:xfrm>
            <a:off x="503591" y="4902204"/>
            <a:ext cx="93665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진행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학습으로 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차량 시뮬레이션 프로그램의 차량 센서 데이터를 사용 </a:t>
            </a:r>
            <a:endParaRPr lang="en-US" altLang="ko-KR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n-ea"/>
                <a:cs typeface="Times New Roman" panose="02020603050405020304" pitchFamily="18" charset="0"/>
              </a:rPr>
              <a:t>	- </a:t>
            </a:r>
            <a:r>
              <a:rPr lang="en-US" altLang="ko-KR" b="1" dirty="0">
                <a:effectLst/>
                <a:latin typeface="+mn-ea"/>
                <a:cs typeface="Times New Roman" panose="02020603050405020304" pitchFamily="18" charset="0"/>
              </a:rPr>
              <a:t>Sim2Real </a:t>
            </a:r>
            <a:r>
              <a:rPr lang="ko-KR" altLang="ko-KR" b="1" dirty="0">
                <a:effectLst/>
                <a:latin typeface="+mn-ea"/>
                <a:cs typeface="Times New Roman" panose="02020603050405020304" pitchFamily="18" charset="0"/>
              </a:rPr>
              <a:t>기술을 적용하여 실제 차량의 센서데이터와 비슷하게 가공</a:t>
            </a:r>
            <a:endParaRPr lang="en-US" altLang="ko-KR" b="1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예측 데이터로써</a:t>
            </a:r>
            <a:r>
              <a:rPr lang="ko-KR" altLang="ko-KR" dirty="0">
                <a:effectLst/>
                <a:latin typeface="+mn-ea"/>
                <a:cs typeface="Times New Roman" panose="02020603050405020304" pitchFamily="18" charset="0"/>
              </a:rPr>
              <a:t> 실제 차량 데이터를 사용한다</a:t>
            </a:r>
            <a:r>
              <a:rPr lang="en-US" altLang="ko-KR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29254-A2C8-4014-ACFC-F2EDA40C689B}"/>
              </a:ext>
            </a:extLst>
          </p:cNvPr>
          <p:cNvSpPr txBox="1"/>
          <p:nvPr/>
        </p:nvSpPr>
        <p:spPr>
          <a:xfrm>
            <a:off x="503591" y="3156212"/>
            <a:ext cx="66805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진행 연구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	</a:t>
            </a:r>
            <a:r>
              <a:rPr lang="ko-KR" altLang="en-US" dirty="0"/>
              <a:t>실시간 운전자 행동 분석을 위한 차량 상태 인식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온</a:t>
            </a:r>
            <a:r>
              <a:rPr lang="en-US" altLang="ko-KR" dirty="0"/>
              <a:t>-</a:t>
            </a:r>
            <a:r>
              <a:rPr lang="ko-KR" altLang="en-US" dirty="0"/>
              <a:t>디바이스 딥 러닝 시스템의 설계 및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400" dirty="0">
                <a:hlinkClick r:id="rId2"/>
              </a:rPr>
              <a:t>http://www.dbpia.co.kr/journal/articleDetail?nodeId=NODE09346417</a:t>
            </a:r>
            <a:endParaRPr lang="en-US" altLang="ko-KR" sz="1400" dirty="0"/>
          </a:p>
          <a:p>
            <a:r>
              <a:rPr lang="en-US" altLang="ko-KR" dirty="0"/>
              <a:t>   	</a:t>
            </a:r>
            <a:r>
              <a:rPr lang="ko-KR" altLang="en-US" dirty="0"/>
              <a:t>위 연구는 학습과 예측 모두 실제 차량</a:t>
            </a:r>
            <a:r>
              <a:rPr lang="en-US" altLang="ko-KR" dirty="0"/>
              <a:t> </a:t>
            </a:r>
            <a:r>
              <a:rPr lang="ko-KR" altLang="en-US" dirty="0"/>
              <a:t>데이터를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A37EA-3382-4A0E-927B-C482CDD40D99}"/>
              </a:ext>
            </a:extLst>
          </p:cNvPr>
          <p:cNvSpPr txBox="1"/>
          <p:nvPr/>
        </p:nvSpPr>
        <p:spPr>
          <a:xfrm>
            <a:off x="503591" y="1933440"/>
            <a:ext cx="9366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졸업 과제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: </a:t>
            </a:r>
          </a:p>
          <a:p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실제 차량 데이터와 시뮬레이터 차량 데이터에서 모두 동작이 가능한 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	Sim2Real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딥러닝 기반 자동차 동작 인식 모델 제작 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림 8" descr="건물, 창문, 벽돌이(가) 표시된 사진&#10;&#10;자동 생성된 설명">
            <a:extLst>
              <a:ext uri="{FF2B5EF4-FFF2-40B4-BE49-F238E27FC236}">
                <a16:creationId xmlns:a16="http://schemas.microsoft.com/office/drawing/2014/main" id="{DB27B9BE-08C6-444A-822F-D3B497A7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97" y="13697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1719641" y="1997839"/>
            <a:ext cx="8752717" cy="2862322"/>
            <a:chOff x="3219318" y="1867784"/>
            <a:chExt cx="8290846" cy="2862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3219318" y="4083775"/>
              <a:ext cx="8290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왜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OBD(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차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아니라 시뮬레이터인가</a:t>
              </a:r>
              <a:r>
                <a:rPr lang="en-US" altLang="ko-KR" sz="3600" b="1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6337054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BF57B-8E7A-42B0-B794-27D511D2813F}"/>
              </a:ext>
            </a:extLst>
          </p:cNvPr>
          <p:cNvSpPr txBox="1"/>
          <p:nvPr/>
        </p:nvSpPr>
        <p:spPr>
          <a:xfrm>
            <a:off x="339536" y="1264666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OBD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아니라 시뮬레이터인가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A1E9B-9480-4AF1-80E5-541581327D6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35C1A-2581-457C-92D6-FDDDE952C933}"/>
              </a:ext>
            </a:extLst>
          </p:cNvPr>
          <p:cNvSpPr txBox="1"/>
          <p:nvPr/>
        </p:nvSpPr>
        <p:spPr>
          <a:xfrm>
            <a:off x="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OBD(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실제 차량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3DB02-24DA-4995-B7AB-FCBEFDE93E97}"/>
              </a:ext>
            </a:extLst>
          </p:cNvPr>
          <p:cNvSpPr txBox="1"/>
          <p:nvPr/>
        </p:nvSpPr>
        <p:spPr>
          <a:xfrm>
            <a:off x="6096000" y="1913974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Simulator(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시뮬레이터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BF51C-6329-496B-8EDB-7084A871244C}"/>
              </a:ext>
            </a:extLst>
          </p:cNvPr>
          <p:cNvSpPr txBox="1"/>
          <p:nvPr/>
        </p:nvSpPr>
        <p:spPr>
          <a:xfrm>
            <a:off x="503593" y="2535544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데이터의 정규화 과정과 같은 전처리가 기본적으로 필요 없음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차량의 센서 데이터 이므로 데이터 간의 차이가 크지 않음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2C11-EB55-4CE7-9BD5-D1E5A7BFA48B}"/>
              </a:ext>
            </a:extLst>
          </p:cNvPr>
          <p:cNvSpPr txBox="1"/>
          <p:nvPr/>
        </p:nvSpPr>
        <p:spPr>
          <a:xfrm>
            <a:off x="6599591" y="2535544"/>
            <a:ext cx="508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데이터</a:t>
            </a:r>
            <a:r>
              <a:rPr lang="en-US" altLang="ko-KR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같이 실제 테스트가 힘든 상황의 데이터도 안전하게 수집 가능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+"/>
            </a:pPr>
            <a:r>
              <a:rPr lang="ko-KR" altLang="en-US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물리적인 자원이 차량에 비해서 적게 든다</a:t>
            </a:r>
            <a:endParaRPr lang="en-US" altLang="ko-KR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A98F8-C46D-49AC-8106-CE408F44D5EB}"/>
              </a:ext>
            </a:extLst>
          </p:cNvPr>
          <p:cNvSpPr txBox="1"/>
          <p:nvPr/>
        </p:nvSpPr>
        <p:spPr>
          <a:xfrm>
            <a:off x="503593" y="4112198"/>
            <a:ext cx="508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얻기 위해서 주행 코스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차량과 같은 물리적인 자원이 필요하다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도중 교통 사고 같은 돌발 상황이 발생할 수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D9AF4-3C8A-4836-9EEC-252404D68005}"/>
              </a:ext>
            </a:extLst>
          </p:cNvPr>
          <p:cNvSpPr txBox="1"/>
          <p:nvPr/>
        </p:nvSpPr>
        <p:spPr>
          <a:xfrm>
            <a:off x="6599591" y="4112198"/>
            <a:ext cx="5088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데이터를 바로 사용할 수 없고 정규화 과정과 같은 전처리가 필요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시뮬레이터 내부의 구현에 따라서 실제 데이터와 차이가 많을 수 있다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bg2">
                  <a:lumMod val="2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208392" y="3752899"/>
                <a:ext cx="19537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Sim2Real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182239" y="2228864"/>
            <a:ext cx="4540025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Q. Sim2Real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이란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A. Simulation to Real world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시뮬레이션 프로그램 등에서 얻어낸 가상의 데이터로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데이터를 대체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648946" y="2262013"/>
            <a:ext cx="42739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System Identification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데이터 추출 프로그램을 개량하여 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실제 데이터와 유사한  테스트 데이터를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8F6BC-74DE-416E-B3AB-69A9ABC75101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AEA0A-114A-4C7F-A406-CC3F442C88E8}"/>
              </a:ext>
            </a:extLst>
          </p:cNvPr>
          <p:cNvSpPr txBox="1"/>
          <p:nvPr/>
        </p:nvSpPr>
        <p:spPr>
          <a:xfrm>
            <a:off x="875104" y="67609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Outline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5CAF0-6FD4-4548-8D2F-D785E5B124F3}"/>
              </a:ext>
            </a:extLst>
          </p:cNvPr>
          <p:cNvSpPr txBox="1"/>
          <p:nvPr/>
        </p:nvSpPr>
        <p:spPr>
          <a:xfrm>
            <a:off x="339536" y="126466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배경 지식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E8C3F-BDEE-470E-AFE3-287A4036CCD2}"/>
              </a:ext>
            </a:extLst>
          </p:cNvPr>
          <p:cNvSpPr txBox="1"/>
          <p:nvPr/>
        </p:nvSpPr>
        <p:spPr>
          <a:xfrm>
            <a:off x="1182239" y="4749554"/>
            <a:ext cx="47788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Domain</a:t>
            </a: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n-ea"/>
              </a:rPr>
              <a:t>Randomization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일정 개수의 데이터를 추출해 낸 뒤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알고리즘을 통해 랜덤하게 조정된 데이터들을 만들어 냄</a:t>
            </a:r>
            <a:endParaRPr lang="en-US" altLang="ko-KR" sz="1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C67-8255-4D95-BB50-CC07C09B4F65}"/>
              </a:ext>
            </a:extLst>
          </p:cNvPr>
          <p:cNvSpPr txBox="1"/>
          <p:nvPr/>
        </p:nvSpPr>
        <p:spPr>
          <a:xfrm>
            <a:off x="6648946" y="4765875"/>
            <a:ext cx="4671472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600" spc="-150" dirty="0">
                <a:latin typeface="+mn-ea"/>
              </a:rPr>
              <a:t>Data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Adaptation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시뮬레이션 프로그램에서 데이터를 추출해내고</a:t>
            </a:r>
            <a:endParaRPr lang="en-US" altLang="ko-KR" sz="1600" spc="-1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+mn-ea"/>
              </a:rPr>
              <a:t>이를 후처리를 통해 실제 데이터와 비슷하게 만들어 냄</a:t>
            </a:r>
            <a:r>
              <a:rPr lang="en-US" altLang="ko-KR" sz="1600" spc="-150" dirty="0">
                <a:latin typeface="+mn-ea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FF785-2FA4-4E2E-8826-E42A7C026248}"/>
              </a:ext>
            </a:extLst>
          </p:cNvPr>
          <p:cNvSpPr/>
          <p:nvPr/>
        </p:nvSpPr>
        <p:spPr>
          <a:xfrm>
            <a:off x="6648946" y="4749554"/>
            <a:ext cx="4676280" cy="1298882"/>
          </a:xfrm>
          <a:prstGeom prst="rect">
            <a:avLst/>
          </a:prstGeom>
          <a:noFill/>
          <a:ln w="57150"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1623</Words>
  <Application>Microsoft Office PowerPoint</Application>
  <PresentationFormat>와이드스크린</PresentationFormat>
  <Paragraphs>442</Paragraphs>
  <Slides>34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나눔스퀘어 Bold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JeongHeeSeok</cp:lastModifiedBy>
  <cp:revision>197</cp:revision>
  <dcterms:created xsi:type="dcterms:W3CDTF">2020-09-07T02:34:06Z</dcterms:created>
  <dcterms:modified xsi:type="dcterms:W3CDTF">2020-09-21T03:18:09Z</dcterms:modified>
</cp:coreProperties>
</file>